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48"/>
  </p:notesMasterIdLst>
  <p:sldIdLst>
    <p:sldId id="256" r:id="rId5"/>
    <p:sldId id="260" r:id="rId6"/>
    <p:sldId id="302" r:id="rId7"/>
    <p:sldId id="296" r:id="rId8"/>
    <p:sldId id="305" r:id="rId9"/>
    <p:sldId id="306" r:id="rId10"/>
    <p:sldId id="307" r:id="rId11"/>
    <p:sldId id="308" r:id="rId12"/>
    <p:sldId id="309" r:id="rId13"/>
    <p:sldId id="310" r:id="rId14"/>
    <p:sldId id="311" r:id="rId15"/>
    <p:sldId id="312" r:id="rId16"/>
    <p:sldId id="279" r:id="rId17"/>
    <p:sldId id="319" r:id="rId18"/>
    <p:sldId id="320" r:id="rId19"/>
    <p:sldId id="321" r:id="rId20"/>
    <p:sldId id="322" r:id="rId21"/>
    <p:sldId id="304" r:id="rId22"/>
    <p:sldId id="323" r:id="rId23"/>
    <p:sldId id="324" r:id="rId24"/>
    <p:sldId id="325" r:id="rId25"/>
    <p:sldId id="317" r:id="rId26"/>
    <p:sldId id="299" r:id="rId27"/>
    <p:sldId id="271" r:id="rId28"/>
    <p:sldId id="273" r:id="rId29"/>
    <p:sldId id="272" r:id="rId30"/>
    <p:sldId id="274" r:id="rId31"/>
    <p:sldId id="270" r:id="rId32"/>
    <p:sldId id="276" r:id="rId33"/>
    <p:sldId id="275" r:id="rId34"/>
    <p:sldId id="277" r:id="rId35"/>
    <p:sldId id="318" r:id="rId36"/>
    <p:sldId id="301" r:id="rId37"/>
    <p:sldId id="262" r:id="rId38"/>
    <p:sldId id="264" r:id="rId39"/>
    <p:sldId id="303" r:id="rId40"/>
    <p:sldId id="328" r:id="rId41"/>
    <p:sldId id="267" r:id="rId42"/>
    <p:sldId id="327" r:id="rId43"/>
    <p:sldId id="257" r:id="rId44"/>
    <p:sldId id="263" r:id="rId45"/>
    <p:sldId id="300" r:id="rId46"/>
    <p:sldId id="329" r:id="rId4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charset="-128"/>
        <a:cs typeface="+mn-cs"/>
      </a:defRPr>
    </a:lvl5pPr>
    <a:lvl6pPr marL="2286000" algn="l" defTabSz="914400" rtl="0" eaLnBrk="1" latinLnBrk="0" hangingPunct="1">
      <a:defRPr kern="1200">
        <a:solidFill>
          <a:schemeClr val="tx1"/>
        </a:solidFill>
        <a:latin typeface="Arial" pitchFamily="34" charset="0"/>
        <a:ea typeface="ＭＳ Ｐゴシック" charset="-128"/>
        <a:cs typeface="+mn-cs"/>
      </a:defRPr>
    </a:lvl6pPr>
    <a:lvl7pPr marL="2743200" algn="l" defTabSz="914400" rtl="0" eaLnBrk="1" latinLnBrk="0" hangingPunct="1">
      <a:defRPr kern="1200">
        <a:solidFill>
          <a:schemeClr val="tx1"/>
        </a:solidFill>
        <a:latin typeface="Arial" pitchFamily="34" charset="0"/>
        <a:ea typeface="ＭＳ Ｐゴシック" charset="-128"/>
        <a:cs typeface="+mn-cs"/>
      </a:defRPr>
    </a:lvl7pPr>
    <a:lvl8pPr marL="3200400" algn="l" defTabSz="914400" rtl="0" eaLnBrk="1" latinLnBrk="0" hangingPunct="1">
      <a:defRPr kern="1200">
        <a:solidFill>
          <a:schemeClr val="tx1"/>
        </a:solidFill>
        <a:latin typeface="Arial" pitchFamily="34" charset="0"/>
        <a:ea typeface="ＭＳ Ｐゴシック" charset="-128"/>
        <a:cs typeface="+mn-cs"/>
      </a:defRPr>
    </a:lvl8pPr>
    <a:lvl9pPr marL="3657600" algn="l" defTabSz="914400" rtl="0" eaLnBrk="1" latinLnBrk="0" hangingPunct="1">
      <a:defRPr kern="1200">
        <a:solidFill>
          <a:schemeClr val="tx1"/>
        </a:solidFill>
        <a:latin typeface="Arial" pitchFamily="34" charset="0"/>
        <a:ea typeface="ＭＳ Ｐゴシック"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22908"/>
    <a:srgbClr val="B91313"/>
    <a:srgbClr val="FCF678"/>
    <a:srgbClr val="E28B0C"/>
    <a:srgbClr val="FDF9A5"/>
    <a:srgbClr val="FFCC00"/>
    <a:srgbClr val="23559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9" d="100"/>
          <a:sy n="69" d="100"/>
        </p:scale>
        <p:origin x="-546" y="-108"/>
      </p:cViewPr>
      <p:guideLst>
        <p:guide orient="horz" pos="2160"/>
        <p:guide pos="2880"/>
        <p:guide pos="144"/>
        <p:guide pos="5616"/>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atin typeface="Calibri" pitchFamily="34" charset="0"/>
              </a:defRPr>
            </a:lvl1pPr>
          </a:lstStyle>
          <a:p>
            <a:pPr>
              <a:defRPr/>
            </a:pPr>
            <a:fld id="{767DF427-F3E9-4193-9D9D-6DD31AB476A9}" type="datetime1">
              <a:rPr lang="en-US"/>
              <a:pPr>
                <a:defRPr/>
              </a:pPr>
              <a:t>3/19/2011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atin typeface="Calibri" pitchFamily="34" charset="0"/>
              </a:defRPr>
            </a:lvl1pPr>
          </a:lstStyle>
          <a:p>
            <a:pPr>
              <a:defRPr/>
            </a:pPr>
            <a:fld id="{AA6EE2B6-61AC-454C-8897-710639F35083}"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9156" name="Slide Number Placeholder 3"/>
          <p:cNvSpPr>
            <a:spLocks noGrp="1"/>
          </p:cNvSpPr>
          <p:nvPr>
            <p:ph type="sldNum" sz="quarter" idx="5"/>
          </p:nvPr>
        </p:nvSpPr>
        <p:spPr bwMode="auto">
          <a:noFill/>
          <a:ln>
            <a:miter lim="800000"/>
            <a:headEnd/>
            <a:tailEnd/>
          </a:ln>
        </p:spPr>
        <p:txBody>
          <a:bodyPr/>
          <a:lstStyle/>
          <a:p>
            <a:fld id="{2E88AC76-ED7D-4F41-A6DC-31D22A9E2D5D}" type="slidenum">
              <a:rPr lang="en-US"/>
              <a:pPr/>
              <a:t>24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video" Target="NULL" TargetMode="Externa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video" Target="NULL" TargetMode="Externa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video" Target="NULL" TargetMode="Externa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video" Target="NULL" TargetMode="Externa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video" Target="NULL" TargetMode="Externa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3">
            <a:hlinkClick r:id="" action="ppaction://media"/>
          </p:cNvPr>
          <p:cNvPicPr>
            <a:picLocks noRot="1" noChangeAspect="1" noChangeArrowheads="1"/>
          </p:cNvPicPr>
          <p:nvPr userDrawn="1">
            <a:quickTimeFile r:link="rId1"/>
          </p:nvPr>
        </p:nvPicPr>
        <p:blipFill>
          <a:blip r:embed="rId3">
            <a:lum bright="10000"/>
          </a:blip>
          <a:srcRect l="4720" t="26120" r="4494" b="14091"/>
          <a:stretch>
            <a:fillRect/>
          </a:stretch>
        </p:blipFill>
        <p:spPr bwMode="auto">
          <a:xfrm>
            <a:off x="0" y="0"/>
            <a:ext cx="9144000" cy="4014788"/>
          </a:xfrm>
          <a:prstGeom prst="rect">
            <a:avLst/>
          </a:prstGeom>
          <a:noFill/>
          <a:ln w="9525">
            <a:noFill/>
            <a:miter lim="800000"/>
            <a:headEnd/>
            <a:tailEnd/>
          </a:ln>
        </p:spPr>
      </p:pic>
      <p:sp>
        <p:nvSpPr>
          <p:cNvPr id="5" name="Rectangle 4"/>
          <p:cNvSpPr/>
          <p:nvPr userDrawn="1"/>
        </p:nvSpPr>
        <p:spPr>
          <a:xfrm>
            <a:off x="0" y="2057400"/>
            <a:ext cx="9144000" cy="1981200"/>
          </a:xfrm>
          <a:prstGeom prst="rect">
            <a:avLst/>
          </a:prstGeom>
          <a:gradFill>
            <a:gsLst>
              <a:gs pos="0">
                <a:schemeClr val="bg1">
                  <a:alpha val="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6" name="Picture 8"/>
          <p:cNvPicPr>
            <a:picLocks noChangeAspect="1"/>
          </p:cNvPicPr>
          <p:nvPr userDrawn="1"/>
        </p:nvPicPr>
        <p:blipFill>
          <a:blip r:embed="rId4"/>
          <a:srcRect/>
          <a:stretch>
            <a:fillRect/>
          </a:stretch>
        </p:blipFill>
        <p:spPr bwMode="auto">
          <a:xfrm>
            <a:off x="0" y="2878138"/>
            <a:ext cx="7391400" cy="3598862"/>
          </a:xfrm>
          <a:prstGeom prst="rect">
            <a:avLst/>
          </a:prstGeom>
          <a:noFill/>
          <a:ln w="9525">
            <a:noFill/>
            <a:miter lim="800000"/>
            <a:headEnd/>
            <a:tailEnd/>
          </a:ln>
        </p:spPr>
      </p:pic>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7" name="Date Placeholder 3"/>
          <p:cNvSpPr>
            <a:spLocks noGrp="1"/>
          </p:cNvSpPr>
          <p:nvPr>
            <p:ph type="dt" sz="half" idx="10"/>
          </p:nvPr>
        </p:nvSpPr>
        <p:spPr/>
        <p:txBody>
          <a:bodyPr/>
          <a:lstStyle>
            <a:lvl1pPr>
              <a:defRPr smtClean="0"/>
            </a:lvl1pPr>
          </a:lstStyle>
          <a:p>
            <a:pPr>
              <a:defRPr/>
            </a:pPr>
            <a:fld id="{BEED343B-C887-40E1-9E94-E2D5843C1469}" type="datetime1">
              <a:rPr lang="en-US"/>
              <a:pPr>
                <a:defRPr/>
              </a:pPr>
              <a:t>3/19/2011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smtClean="0"/>
            </a:lvl1pPr>
          </a:lstStyle>
          <a:p>
            <a:pPr>
              <a:defRPr/>
            </a:pPr>
            <a:fld id="{C624F7F8-B4DC-48BA-8DF5-772E0A8A5F06}"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6C19790-02B4-4F2E-ADD7-B82142FC7462}" type="datetime1">
              <a:rPr lang="en-US"/>
              <a:pPr>
                <a:defRPr/>
              </a:pPr>
              <a:t>3/19/2011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A3B914B-CA90-4AA2-8BA0-57A8C62CE84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4" name="Picture 3">
            <a:hlinkClick r:id="" action="ppaction://media"/>
          </p:cNvPr>
          <p:cNvPicPr>
            <a:picLocks noRot="1" noChangeAspect="1" noChangeArrowheads="1"/>
          </p:cNvPicPr>
          <p:nvPr userDrawn="1">
            <a:quickTimeFile r:link="rId1"/>
          </p:nvPr>
        </p:nvPicPr>
        <p:blipFill>
          <a:blip r:embed="rId3">
            <a:lum bright="10000"/>
          </a:blip>
          <a:srcRect l="4720" t="26120" r="4494" b="62105"/>
          <a:stretch>
            <a:fillRect/>
          </a:stretch>
        </p:blipFill>
        <p:spPr bwMode="auto">
          <a:xfrm>
            <a:off x="0" y="6067425"/>
            <a:ext cx="9144000" cy="790575"/>
          </a:xfrm>
          <a:prstGeom prst="rect">
            <a:avLst/>
          </a:prstGeom>
          <a:noFill/>
          <a:ln w="9525">
            <a:noFill/>
            <a:miter lim="800000"/>
            <a:headEnd/>
            <a:tailEnd/>
          </a:ln>
        </p:spPr>
      </p:pic>
      <p:pic>
        <p:nvPicPr>
          <p:cNvPr id="5" name="Picture 7"/>
          <p:cNvPicPr>
            <a:picLocks noChangeAspect="1"/>
          </p:cNvPicPr>
          <p:nvPr userDrawn="1"/>
        </p:nvPicPr>
        <p:blipFill>
          <a:blip r:embed="rId4"/>
          <a:srcRect r="35794"/>
          <a:stretch>
            <a:fillRect/>
          </a:stretch>
        </p:blipFill>
        <p:spPr bwMode="auto">
          <a:xfrm>
            <a:off x="7010400" y="5214938"/>
            <a:ext cx="2133600" cy="1619250"/>
          </a:xfrm>
          <a:prstGeom prst="rect">
            <a:avLst/>
          </a:prstGeom>
          <a:noFill/>
          <a:ln w="9525">
            <a:noFill/>
            <a:miter lim="800000"/>
            <a:headEnd/>
            <a:tailEnd/>
          </a:ln>
        </p:spPr>
      </p:pic>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3"/>
          <p:cNvSpPr>
            <a:spLocks noGrp="1"/>
          </p:cNvSpPr>
          <p:nvPr>
            <p:ph type="dt" sz="half" idx="10"/>
          </p:nvPr>
        </p:nvSpPr>
        <p:spPr/>
        <p:txBody>
          <a:bodyPr/>
          <a:lstStyle>
            <a:lvl1pPr>
              <a:defRPr smtClean="0"/>
            </a:lvl1pPr>
          </a:lstStyle>
          <a:p>
            <a:pPr>
              <a:defRPr/>
            </a:pPr>
            <a:fld id="{9428AFBF-6B79-4E7C-833D-B7A50C759D8B}" type="datetime1">
              <a:rPr lang="en-US"/>
              <a:pPr>
                <a:defRPr/>
              </a:pPr>
              <a:t>3/19/2011</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smtClean="0"/>
            </a:lvl1pPr>
          </a:lstStyle>
          <a:p>
            <a:pPr>
              <a:defRPr/>
            </a:pPr>
            <a:fld id="{30FE65CC-81B1-484A-9ABC-F1675A7B4731}"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C1FB729-6873-4380-9304-ED11CC931F83}" type="datetime1">
              <a:rPr lang="en-US"/>
              <a:pPr>
                <a:defRPr/>
              </a:pPr>
              <a:t>3/19/2011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259BBF6-0C5F-483E-BD76-4BD2524C32A4}"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3">
            <a:hlinkClick r:id="" action="ppaction://media"/>
          </p:cNvPr>
          <p:cNvPicPr>
            <a:picLocks noRot="1" noChangeAspect="1" noChangeArrowheads="1"/>
          </p:cNvPicPr>
          <p:nvPr userDrawn="1">
            <a:quickTimeFile r:link="rId1"/>
          </p:nvPr>
        </p:nvPicPr>
        <p:blipFill>
          <a:blip r:embed="rId3">
            <a:lum bright="10000"/>
          </a:blip>
          <a:srcRect l="4720" t="26120" r="4494" b="22813"/>
          <a:stretch>
            <a:fillRect/>
          </a:stretch>
        </p:blipFill>
        <p:spPr bwMode="auto">
          <a:xfrm>
            <a:off x="0" y="0"/>
            <a:ext cx="9144000" cy="3429000"/>
          </a:xfrm>
          <a:prstGeom prst="rect">
            <a:avLst/>
          </a:prstGeom>
          <a:noFill/>
          <a:ln w="9525">
            <a:noFill/>
            <a:miter lim="800000"/>
            <a:headEnd/>
            <a:tailEnd/>
          </a:ln>
        </p:spPr>
      </p:pic>
      <p:sp>
        <p:nvSpPr>
          <p:cNvPr id="5" name="Rectangle 4"/>
          <p:cNvSpPr/>
          <p:nvPr userDrawn="1"/>
        </p:nvSpPr>
        <p:spPr>
          <a:xfrm>
            <a:off x="0" y="1447800"/>
            <a:ext cx="9144000" cy="1981200"/>
          </a:xfrm>
          <a:prstGeom prst="rect">
            <a:avLst/>
          </a:prstGeom>
          <a:gradFill>
            <a:gsLst>
              <a:gs pos="0">
                <a:schemeClr val="bg1">
                  <a:alpha val="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6" name="Picture 8"/>
          <p:cNvPicPr>
            <a:picLocks noChangeAspect="1"/>
          </p:cNvPicPr>
          <p:nvPr userDrawn="1"/>
        </p:nvPicPr>
        <p:blipFill>
          <a:blip r:embed="rId4"/>
          <a:srcRect r="27380"/>
          <a:stretch>
            <a:fillRect/>
          </a:stretch>
        </p:blipFill>
        <p:spPr bwMode="auto">
          <a:xfrm>
            <a:off x="4495800" y="1760538"/>
            <a:ext cx="4648200" cy="3116262"/>
          </a:xfrm>
          <a:prstGeom prst="rect">
            <a:avLst/>
          </a:prstGeom>
          <a:noFill/>
          <a:ln w="9525">
            <a:noFill/>
            <a:miter lim="800000"/>
            <a:headEnd/>
            <a:tailEnd/>
          </a:ln>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7" name="Date Placeholder 3"/>
          <p:cNvSpPr>
            <a:spLocks noGrp="1"/>
          </p:cNvSpPr>
          <p:nvPr>
            <p:ph type="dt" sz="half" idx="10"/>
          </p:nvPr>
        </p:nvSpPr>
        <p:spPr/>
        <p:txBody>
          <a:bodyPr/>
          <a:lstStyle>
            <a:lvl1pPr>
              <a:defRPr smtClean="0"/>
            </a:lvl1pPr>
          </a:lstStyle>
          <a:p>
            <a:pPr>
              <a:defRPr/>
            </a:pPr>
            <a:fld id="{FE4C3296-59AC-4634-B9C9-FFDDF18A9E33}" type="datetime1">
              <a:rPr lang="en-US"/>
              <a:pPr>
                <a:defRPr/>
              </a:pPr>
              <a:t>3/19/2011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smtClean="0"/>
            </a:lvl1pPr>
          </a:lstStyle>
          <a:p>
            <a:pPr>
              <a:defRPr/>
            </a:pPr>
            <a:fld id="{02D5CC55-9650-419C-9B67-B3A6EABDAB40}"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98A5E31-EF10-4D5C-8F5E-EF7504AC5446}" type="datetime1">
              <a:rPr lang="en-US"/>
              <a:pPr>
                <a:defRPr/>
              </a:pPr>
              <a:t>3/19/2011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F7BBAC7-4415-4D18-AAE5-030158369584}"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21C0D943-AED5-432B-A0D6-F82DBA517FBD}" type="datetime1">
              <a:rPr lang="en-US"/>
              <a:pPr>
                <a:defRPr/>
              </a:pPr>
              <a:t>3/19/2011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34DACBA-D887-4019-AF50-6D2729A66D37}"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B8649B86-49B3-4511-AD23-F69B9469E208}" type="datetime1">
              <a:rPr lang="en-US"/>
              <a:pPr>
                <a:defRPr/>
              </a:pPr>
              <a:t>3/19/2011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32057228-0F9F-4D94-93D4-511EFB3FC0CC}"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CBEA0E4-741E-4B6D-AA3E-12F0F40B5496}" type="datetime1">
              <a:rPr lang="en-US"/>
              <a:pPr>
                <a:defRPr/>
              </a:pPr>
              <a:t>3/19/2011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576B872C-5193-4468-ADDF-0C76AD992BC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4">
            <a:hlinkClick r:id="" action="ppaction://media"/>
          </p:cNvPr>
          <p:cNvPicPr>
            <a:picLocks noRot="1" noChangeAspect="1" noChangeArrowheads="1"/>
          </p:cNvPicPr>
          <p:nvPr userDrawn="1">
            <a:quickTimeFile r:link="rId1"/>
          </p:nvPr>
        </p:nvPicPr>
        <p:blipFill>
          <a:blip r:embed="rId3">
            <a:lum bright="10000"/>
          </a:blip>
          <a:srcRect l="4720" t="26120" r="4494" b="62105"/>
          <a:stretch>
            <a:fillRect/>
          </a:stretch>
        </p:blipFill>
        <p:spPr bwMode="auto">
          <a:xfrm>
            <a:off x="0" y="6067425"/>
            <a:ext cx="9144000" cy="790575"/>
          </a:xfrm>
          <a:prstGeom prst="rect">
            <a:avLst/>
          </a:prstGeom>
          <a:noFill/>
          <a:ln w="9525">
            <a:noFill/>
            <a:miter lim="800000"/>
            <a:headEnd/>
            <a:tailEnd/>
          </a:ln>
        </p:spPr>
      </p:pic>
      <p:pic>
        <p:nvPicPr>
          <p:cNvPr id="6" name="Picture 7"/>
          <p:cNvPicPr>
            <a:picLocks noChangeAspect="1"/>
          </p:cNvPicPr>
          <p:nvPr userDrawn="1"/>
        </p:nvPicPr>
        <p:blipFill>
          <a:blip r:embed="rId4"/>
          <a:srcRect r="35794"/>
          <a:stretch>
            <a:fillRect/>
          </a:stretch>
        </p:blipFill>
        <p:spPr bwMode="auto">
          <a:xfrm>
            <a:off x="7010400" y="5214938"/>
            <a:ext cx="2133600" cy="1619250"/>
          </a:xfrm>
          <a:prstGeom prst="rect">
            <a:avLst/>
          </a:prstGeom>
          <a:noFill/>
          <a:ln w="9525">
            <a:noFill/>
            <a:miter lim="800000"/>
            <a:headEnd/>
            <a:tailEnd/>
          </a:ln>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lvl1pPr>
              <a:defRPr smtClean="0"/>
            </a:lvl1pPr>
          </a:lstStyle>
          <a:p>
            <a:pPr>
              <a:defRPr/>
            </a:pPr>
            <a:fld id="{FFCF3209-9704-47DE-9101-DCD6B80D1146}" type="datetime1">
              <a:rPr lang="en-US"/>
              <a:pPr>
                <a:defRPr/>
              </a:pPr>
              <a:t>3/19/2011</a:t>
            </a:fld>
            <a:endParaRPr lang="en-US"/>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smtClean="0"/>
            </a:lvl1pPr>
          </a:lstStyle>
          <a:p>
            <a:pPr>
              <a:defRPr/>
            </a:pPr>
            <a:fld id="{24421AE0-FAB4-4B0E-AB00-65356767DB07}"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4">
            <a:hlinkClick r:id="" action="ppaction://media"/>
          </p:cNvPr>
          <p:cNvPicPr>
            <a:picLocks noRot="1" noChangeAspect="1" noChangeArrowheads="1"/>
          </p:cNvPicPr>
          <p:nvPr userDrawn="1">
            <a:quickTimeFile r:link="rId1"/>
          </p:nvPr>
        </p:nvPicPr>
        <p:blipFill>
          <a:blip r:embed="rId3">
            <a:lum bright="10000"/>
          </a:blip>
          <a:srcRect l="4720" t="26120" r="4494" b="62105"/>
          <a:stretch>
            <a:fillRect/>
          </a:stretch>
        </p:blipFill>
        <p:spPr bwMode="auto">
          <a:xfrm>
            <a:off x="0" y="6067425"/>
            <a:ext cx="9144000" cy="790575"/>
          </a:xfrm>
          <a:prstGeom prst="rect">
            <a:avLst/>
          </a:prstGeom>
          <a:noFill/>
          <a:ln w="9525">
            <a:noFill/>
            <a:miter lim="800000"/>
            <a:headEnd/>
            <a:tailEnd/>
          </a:ln>
        </p:spPr>
      </p:pic>
      <p:pic>
        <p:nvPicPr>
          <p:cNvPr id="6" name="Picture 7"/>
          <p:cNvPicPr>
            <a:picLocks noChangeAspect="1"/>
          </p:cNvPicPr>
          <p:nvPr userDrawn="1"/>
        </p:nvPicPr>
        <p:blipFill>
          <a:blip r:embed="rId4"/>
          <a:srcRect r="35794"/>
          <a:stretch>
            <a:fillRect/>
          </a:stretch>
        </p:blipFill>
        <p:spPr bwMode="auto">
          <a:xfrm>
            <a:off x="7010400" y="5214938"/>
            <a:ext cx="2133600" cy="1619250"/>
          </a:xfrm>
          <a:prstGeom prst="rect">
            <a:avLst/>
          </a:prstGeom>
          <a:noFill/>
          <a:ln w="9525">
            <a:noFill/>
            <a:miter lim="800000"/>
            <a:headEnd/>
            <a:tailEnd/>
          </a:ln>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lvl1pPr>
              <a:defRPr smtClean="0"/>
            </a:lvl1pPr>
          </a:lstStyle>
          <a:p>
            <a:pPr>
              <a:defRPr/>
            </a:pPr>
            <a:fld id="{A43FE31E-A24C-449D-A9A6-DF17657A9543}" type="datetime1">
              <a:rPr lang="en-US"/>
              <a:pPr>
                <a:defRPr/>
              </a:pPr>
              <a:t>3/19/2011</a:t>
            </a:fld>
            <a:endParaRPr lang="en-US"/>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smtClean="0"/>
            </a:lvl1pPr>
          </a:lstStyle>
          <a:p>
            <a:pPr>
              <a:defRPr/>
            </a:pPr>
            <a:fld id="{295B4459-8D4D-45AF-8972-3C4B0511DCFE}" type="slidenum">
              <a:rPr lang="en-US"/>
              <a:pPr>
                <a:defRPr/>
              </a:pPr>
              <a:t>‹#›</a:t>
            </a:fld>
            <a:endParaRPr 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smtClean="0">
                <a:solidFill>
                  <a:srgbClr val="898989"/>
                </a:solidFill>
                <a:latin typeface="Calibri" pitchFamily="34" charset="0"/>
              </a:defRPr>
            </a:lvl1pPr>
          </a:lstStyle>
          <a:p>
            <a:pPr>
              <a:defRPr/>
            </a:pPr>
            <a:fld id="{559DF4F7-2457-4F04-867A-77BE75044C48}" type="datetime1">
              <a:rPr lang="en-US"/>
              <a:pPr>
                <a:defRPr/>
              </a:pPr>
              <a:t>3/19/2011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latin typeface="Calibri" pitchFamily="34" charset="0"/>
              </a:defRPr>
            </a:lvl1pPr>
          </a:lstStyle>
          <a:p>
            <a:pPr>
              <a:defRPr/>
            </a:pPr>
            <a:fld id="{38F19186-E85A-4EE1-BBFA-C16672732AC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9" r:id="rId1"/>
    <p:sldLayoutId id="2147483693" r:id="rId2"/>
    <p:sldLayoutId id="2147483700" r:id="rId3"/>
    <p:sldLayoutId id="2147483694" r:id="rId4"/>
    <p:sldLayoutId id="2147483695" r:id="rId5"/>
    <p:sldLayoutId id="2147483696" r:id="rId6"/>
    <p:sldLayoutId id="2147483697" r:id="rId7"/>
    <p:sldLayoutId id="2147483701" r:id="rId8"/>
    <p:sldLayoutId id="2147483702" r:id="rId9"/>
    <p:sldLayoutId id="2147483698" r:id="rId10"/>
    <p:sldLayoutId id="2147483703"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ＭＳ Ｐゴシック" charset="-128"/>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charset="-128"/>
        </a:defRPr>
      </a:lvl5pPr>
      <a:lvl6pPr marL="457200" algn="ctr" rtl="0" fontAlgn="base">
        <a:spcBef>
          <a:spcPct val="0"/>
        </a:spcBef>
        <a:spcAft>
          <a:spcPct val="0"/>
        </a:spcAft>
        <a:defRPr sz="4400">
          <a:solidFill>
            <a:schemeClr val="tx1"/>
          </a:solidFill>
          <a:latin typeface="Calibri" pitchFamily="34" charset="0"/>
          <a:ea typeface="ＭＳ Ｐゴシック" charset="-128"/>
        </a:defRPr>
      </a:lvl6pPr>
      <a:lvl7pPr marL="914400" algn="ctr" rtl="0" fontAlgn="base">
        <a:spcBef>
          <a:spcPct val="0"/>
        </a:spcBef>
        <a:spcAft>
          <a:spcPct val="0"/>
        </a:spcAft>
        <a:defRPr sz="4400">
          <a:solidFill>
            <a:schemeClr val="tx1"/>
          </a:solidFill>
          <a:latin typeface="Calibri" pitchFamily="34" charset="0"/>
          <a:ea typeface="ＭＳ Ｐゴシック" charset="-128"/>
        </a:defRPr>
      </a:lvl7pPr>
      <a:lvl8pPr marL="1371600" algn="ctr" rtl="0" fontAlgn="base">
        <a:spcBef>
          <a:spcPct val="0"/>
        </a:spcBef>
        <a:spcAft>
          <a:spcPct val="0"/>
        </a:spcAft>
        <a:defRPr sz="4400">
          <a:solidFill>
            <a:schemeClr val="tx1"/>
          </a:solidFill>
          <a:latin typeface="Calibri" pitchFamily="34" charset="0"/>
          <a:ea typeface="ＭＳ Ｐゴシック" charset="-128"/>
        </a:defRPr>
      </a:lvl8pPr>
      <a:lvl9pPr marL="1828800" algn="ctr" rtl="0" fontAlgn="base">
        <a:spcBef>
          <a:spcPct val="0"/>
        </a:spcBef>
        <a:spcAft>
          <a:spcPct val="0"/>
        </a:spcAft>
        <a:defRPr sz="4400">
          <a:solidFill>
            <a:schemeClr val="tx1"/>
          </a:solidFill>
          <a:latin typeface="Calibri" pitchFamily="34" charset="0"/>
          <a:ea typeface="ＭＳ Ｐゴシック" charset="-128"/>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charset="-128"/>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charset="-128"/>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9.xml"/><Relationship Id="rId1" Type="http://schemas.openxmlformats.org/officeDocument/2006/relationships/video" Target="file:///C:\Documents%20and%20Settings\cmhs.03\Desktop\uncc\BeyondTheNorm_Environment.wmv"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hyperlink" Target="http://beyondthehorizon.wikispaces.com/" TargetMode="External"/><Relationship Id="rId2" Type="http://schemas.openxmlformats.org/officeDocument/2006/relationships/hyperlink" Target="http://beyondthehorizon.wikispaces.com/Regina" TargetMode="Externa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image" Target="../media/image3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 y="457200"/>
            <a:ext cx="8686800" cy="2819400"/>
          </a:xfrm>
        </p:spPr>
        <p:txBody>
          <a:bodyPr rtlCol="0">
            <a:normAutofit/>
            <a:scene3d>
              <a:camera prst="orthographicFront"/>
              <a:lightRig rig="glow" dir="tl">
                <a:rot lat="0" lon="0" rev="5400000"/>
              </a:lightRig>
            </a:scene3d>
            <a:sp3d contourW="12700">
              <a:bevelT w="25400" h="25400"/>
              <a:contourClr>
                <a:schemeClr val="accent6">
                  <a:shade val="73000"/>
                </a:schemeClr>
              </a:contourClr>
            </a:sp3d>
          </a:bodyPr>
          <a:lstStyle/>
          <a:p>
            <a:pPr eaLnBrk="1" fontAlgn="auto" hangingPunct="1">
              <a:spcAft>
                <a:spcPts val="0"/>
              </a:spcAft>
              <a:defRPr/>
            </a:pPr>
            <a:r>
              <a:rPr lang="en-US" b="1" dirty="0" smtClean="0">
                <a:ln w="3175">
                  <a:solidFill>
                    <a:schemeClr val="accent6"/>
                  </a:solidFill>
                </a:ln>
                <a:solidFill>
                  <a:srgbClr val="FFFF00"/>
                </a:solidFill>
                <a:effectLst>
                  <a:outerShdw blurRad="80000" dist="40000" dir="5040000" algn="tl">
                    <a:srgbClr val="000000">
                      <a:alpha val="30000"/>
                    </a:srgbClr>
                  </a:outerShdw>
                </a:effectLst>
                <a:ea typeface="+mj-ea"/>
              </a:rPr>
              <a:t>Beyond the Horizon:  Expanding the Literacy Experiences for Disengaged Learners in Grades 4-12</a:t>
            </a:r>
            <a:endParaRPr lang="en-US" b="1" dirty="0">
              <a:ln w="3175">
                <a:solidFill>
                  <a:schemeClr val="accent6"/>
                </a:solidFill>
              </a:ln>
              <a:solidFill>
                <a:srgbClr val="FFFF00"/>
              </a:solidFill>
              <a:effectLst>
                <a:outerShdw blurRad="80000" dist="40000" dir="5040000" algn="tl">
                  <a:srgbClr val="000000">
                    <a:alpha val="30000"/>
                  </a:srgbClr>
                </a:outerShdw>
              </a:effectLst>
              <a:ea typeface="+mj-ea"/>
            </a:endParaRPr>
          </a:p>
        </p:txBody>
      </p:sp>
      <p:sp>
        <p:nvSpPr>
          <p:cNvPr id="7171" name="Subtitle 2"/>
          <p:cNvSpPr>
            <a:spLocks noGrp="1"/>
          </p:cNvSpPr>
          <p:nvPr>
            <p:ph type="subTitle" idx="1"/>
          </p:nvPr>
        </p:nvSpPr>
        <p:spPr>
          <a:xfrm>
            <a:off x="4724400" y="4343400"/>
            <a:ext cx="4419600" cy="1981200"/>
          </a:xfrm>
        </p:spPr>
        <p:txBody>
          <a:bodyPr/>
          <a:lstStyle/>
          <a:p>
            <a:pPr algn="l" eaLnBrk="1" hangingPunct="1"/>
            <a:r>
              <a:rPr lang="en-US" sz="2000" b="1" smtClean="0">
                <a:solidFill>
                  <a:schemeClr val="tx1"/>
                </a:solidFill>
              </a:rPr>
              <a:t>Leslie Fitzpatrick, 7</a:t>
            </a:r>
            <a:r>
              <a:rPr lang="en-US" sz="2000" b="1" baseline="30000" smtClean="0">
                <a:solidFill>
                  <a:schemeClr val="tx1"/>
                </a:solidFill>
              </a:rPr>
              <a:t>th</a:t>
            </a:r>
            <a:r>
              <a:rPr lang="en-US" sz="2000" b="1" smtClean="0">
                <a:solidFill>
                  <a:schemeClr val="tx1"/>
                </a:solidFill>
              </a:rPr>
              <a:t> Grade ELA Teacher</a:t>
            </a:r>
          </a:p>
          <a:p>
            <a:pPr algn="l" eaLnBrk="1" hangingPunct="1"/>
            <a:r>
              <a:rPr lang="en-US" sz="2000" b="1" smtClean="0">
                <a:solidFill>
                  <a:schemeClr val="tx1"/>
                </a:solidFill>
              </a:rPr>
              <a:t>Regina Parker, Biotechnology Teacher</a:t>
            </a:r>
          </a:p>
          <a:p>
            <a:pPr algn="l" eaLnBrk="1" hangingPunct="1"/>
            <a:r>
              <a:rPr lang="en-US" sz="2000" b="1" smtClean="0">
                <a:solidFill>
                  <a:schemeClr val="tx1"/>
                </a:solidFill>
              </a:rPr>
              <a:t>Rachael Rovenstine, ESL Specialist</a:t>
            </a:r>
          </a:p>
          <a:p>
            <a:pPr algn="l" eaLnBrk="1" hangingPunct="1"/>
            <a:r>
              <a:rPr lang="en-US" sz="2000" b="1" smtClean="0">
                <a:solidFill>
                  <a:schemeClr val="tx1"/>
                </a:solidFill>
              </a:rPr>
              <a:t>Meredith Spry, Literacy Coach</a:t>
            </a:r>
          </a:p>
          <a:p>
            <a:pPr algn="l" eaLnBrk="1" hangingPunct="1"/>
            <a:r>
              <a:rPr lang="en-US" sz="2000" b="1" smtClean="0">
                <a:solidFill>
                  <a:schemeClr val="tx1"/>
                </a:solidFill>
              </a:rPr>
              <a:t>Pam White, EC Teacher</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228600"/>
            <a:ext cx="8229600" cy="914400"/>
          </a:xfrm>
        </p:spPr>
        <p:txBody>
          <a:bodyPr rtlCol="0">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eaLnBrk="1" fontAlgn="auto" hangingPunct="1">
              <a:spcAft>
                <a:spcPts val="0"/>
              </a:spcAft>
              <a:defRPr/>
            </a:pPr>
            <a:r>
              <a:rPr lang="en-US"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a typeface="+mj-ea"/>
              </a:rPr>
              <a:t>ALLOW CHOICES on:</a:t>
            </a:r>
            <a:endParaRPr 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a typeface="+mj-ea"/>
            </a:endParaRPr>
          </a:p>
        </p:txBody>
      </p:sp>
      <p:sp>
        <p:nvSpPr>
          <p:cNvPr id="5" name="Content Placeholder 4"/>
          <p:cNvSpPr>
            <a:spLocks noGrp="1"/>
          </p:cNvSpPr>
          <p:nvPr>
            <p:ph sz="half" idx="1"/>
          </p:nvPr>
        </p:nvSpPr>
        <p:spPr>
          <a:xfrm>
            <a:off x="381000" y="1447800"/>
            <a:ext cx="4038600" cy="5105400"/>
          </a:xfrm>
        </p:spPr>
        <p:style>
          <a:lnRef idx="0">
            <a:schemeClr val="accent2"/>
          </a:lnRef>
          <a:fillRef idx="3">
            <a:schemeClr val="accent2"/>
          </a:fillRef>
          <a:effectRef idx="3">
            <a:schemeClr val="accent2"/>
          </a:effectRef>
          <a:fontRef idx="minor">
            <a:schemeClr val="lt1"/>
          </a:fontRef>
        </p:style>
        <p:txBody>
          <a:bodyPr>
            <a:normAutofit/>
          </a:bodyPr>
          <a:lstStyle/>
          <a:p>
            <a:pPr eaLnBrk="1" hangingPunct="1">
              <a:lnSpc>
                <a:spcPct val="90000"/>
              </a:lnSpc>
              <a:defRPr/>
            </a:pPr>
            <a:r>
              <a:rPr lang="en-US" sz="2200" b="1" smtClean="0">
                <a:solidFill>
                  <a:srgbClr val="FFFFFF"/>
                </a:solidFill>
                <a:ea typeface="ＭＳ Ｐゴシック" charset="-128"/>
              </a:rPr>
              <a:t>What they write</a:t>
            </a:r>
          </a:p>
          <a:p>
            <a:pPr lvl="1" eaLnBrk="1" hangingPunct="1">
              <a:lnSpc>
                <a:spcPct val="90000"/>
              </a:lnSpc>
              <a:defRPr/>
            </a:pPr>
            <a:r>
              <a:rPr lang="en-US" sz="1900" smtClean="0">
                <a:solidFill>
                  <a:srgbClr val="FFFFFF"/>
                </a:solidFill>
                <a:ea typeface="ＭＳ Ｐゴシック" charset="-128"/>
              </a:rPr>
              <a:t>Self-selected topics &amp; subject matter</a:t>
            </a:r>
          </a:p>
          <a:p>
            <a:pPr lvl="1" eaLnBrk="1" hangingPunct="1">
              <a:lnSpc>
                <a:spcPct val="90000"/>
              </a:lnSpc>
              <a:defRPr/>
            </a:pPr>
            <a:r>
              <a:rPr lang="en-US" sz="1900" smtClean="0">
                <a:solidFill>
                  <a:srgbClr val="FFFFFF"/>
                </a:solidFill>
                <a:ea typeface="ＭＳ Ｐゴシック" charset="-128"/>
              </a:rPr>
              <a:t>No story starters</a:t>
            </a:r>
          </a:p>
          <a:p>
            <a:pPr eaLnBrk="1" hangingPunct="1">
              <a:lnSpc>
                <a:spcPct val="90000"/>
              </a:lnSpc>
              <a:defRPr/>
            </a:pPr>
            <a:r>
              <a:rPr lang="en-US" sz="2200" b="1" smtClean="0">
                <a:solidFill>
                  <a:srgbClr val="FFFFFF"/>
                </a:solidFill>
                <a:ea typeface="ＭＳ Ｐゴシック" charset="-128"/>
              </a:rPr>
              <a:t>What they read</a:t>
            </a:r>
          </a:p>
          <a:p>
            <a:pPr lvl="1" eaLnBrk="1" hangingPunct="1">
              <a:lnSpc>
                <a:spcPct val="90000"/>
              </a:lnSpc>
              <a:defRPr/>
            </a:pPr>
            <a:r>
              <a:rPr lang="en-US" sz="1900" smtClean="0">
                <a:solidFill>
                  <a:srgbClr val="FFFFFF"/>
                </a:solidFill>
                <a:ea typeface="ＭＳ Ｐゴシック" charset="-128"/>
              </a:rPr>
              <a:t>Self-Selected Reading</a:t>
            </a:r>
          </a:p>
          <a:p>
            <a:pPr lvl="1" eaLnBrk="1" hangingPunct="1">
              <a:lnSpc>
                <a:spcPct val="90000"/>
              </a:lnSpc>
              <a:defRPr/>
            </a:pPr>
            <a:r>
              <a:rPr lang="en-US" sz="1900" smtClean="0">
                <a:solidFill>
                  <a:srgbClr val="FFFFFF"/>
                </a:solidFill>
                <a:ea typeface="ＭＳ Ｐゴシック" charset="-128"/>
              </a:rPr>
              <a:t>Choices of text within the subject matter  - Book Clubs</a:t>
            </a:r>
          </a:p>
          <a:p>
            <a:pPr eaLnBrk="1" hangingPunct="1">
              <a:lnSpc>
                <a:spcPct val="90000"/>
              </a:lnSpc>
              <a:defRPr/>
            </a:pPr>
            <a:r>
              <a:rPr lang="en-US" sz="2200" b="1" smtClean="0">
                <a:solidFill>
                  <a:srgbClr val="FFFFFF"/>
                </a:solidFill>
                <a:ea typeface="ＭＳ Ｐゴシック" charset="-128"/>
              </a:rPr>
              <a:t>How they demonstrate content knowledge</a:t>
            </a:r>
          </a:p>
          <a:p>
            <a:pPr lvl="1" eaLnBrk="1" hangingPunct="1">
              <a:lnSpc>
                <a:spcPct val="90000"/>
              </a:lnSpc>
              <a:defRPr/>
            </a:pPr>
            <a:r>
              <a:rPr lang="en-US" sz="1900" smtClean="0">
                <a:solidFill>
                  <a:srgbClr val="FFFFFF"/>
                </a:solidFill>
                <a:ea typeface="ＭＳ Ｐゴシック" charset="-128"/>
              </a:rPr>
              <a:t>Offer various projects</a:t>
            </a:r>
          </a:p>
          <a:p>
            <a:pPr lvl="1" eaLnBrk="1" hangingPunct="1">
              <a:lnSpc>
                <a:spcPct val="90000"/>
              </a:lnSpc>
              <a:defRPr/>
            </a:pPr>
            <a:r>
              <a:rPr lang="en-US" sz="1900" smtClean="0">
                <a:solidFill>
                  <a:srgbClr val="FFFFFF"/>
                </a:solidFill>
                <a:ea typeface="ＭＳ Ｐゴシック" charset="-128"/>
              </a:rPr>
              <a:t>Leave room for them to come up with an idea</a:t>
            </a:r>
          </a:p>
          <a:p>
            <a:pPr lvl="1" eaLnBrk="1" hangingPunct="1">
              <a:lnSpc>
                <a:spcPct val="90000"/>
              </a:lnSpc>
              <a:defRPr/>
            </a:pPr>
            <a:r>
              <a:rPr lang="en-US" sz="1900" smtClean="0">
                <a:solidFill>
                  <a:srgbClr val="FFFFFF"/>
                </a:solidFill>
                <a:ea typeface="ＭＳ Ｐゴシック" charset="-128"/>
              </a:rPr>
              <a:t>Give a rubric, which has the list of required elements to their end product</a:t>
            </a:r>
          </a:p>
          <a:p>
            <a:pPr eaLnBrk="1" hangingPunct="1">
              <a:lnSpc>
                <a:spcPct val="90000"/>
              </a:lnSpc>
              <a:defRPr/>
            </a:pPr>
            <a:endParaRPr lang="en-US" sz="2200" b="1" smtClean="0">
              <a:solidFill>
                <a:srgbClr val="FFFFFF"/>
              </a:solidFill>
              <a:ea typeface="ＭＳ Ｐゴシック" charset="-128"/>
            </a:endParaRPr>
          </a:p>
          <a:p>
            <a:pPr lvl="1" eaLnBrk="1" hangingPunct="1">
              <a:lnSpc>
                <a:spcPct val="90000"/>
              </a:lnSpc>
              <a:defRPr/>
            </a:pPr>
            <a:endParaRPr lang="en-US" sz="1900" smtClean="0">
              <a:solidFill>
                <a:srgbClr val="FFFFFF"/>
              </a:solidFill>
              <a:ea typeface="ＭＳ Ｐゴシック" charset="-128"/>
            </a:endParaRPr>
          </a:p>
          <a:p>
            <a:pPr eaLnBrk="1" hangingPunct="1">
              <a:lnSpc>
                <a:spcPct val="90000"/>
              </a:lnSpc>
              <a:defRPr/>
            </a:pPr>
            <a:endParaRPr lang="en-US" sz="2600" smtClean="0">
              <a:solidFill>
                <a:srgbClr val="FFFFFF"/>
              </a:solidFill>
              <a:ea typeface="ＭＳ Ｐゴシック" charset="-128"/>
            </a:endParaRPr>
          </a:p>
        </p:txBody>
      </p:sp>
      <p:pic>
        <p:nvPicPr>
          <p:cNvPr id="18438" name="Content Placeholder 6" descr="RdgWrtgPresentation.jpg"/>
          <p:cNvPicPr>
            <a:picLocks noGrp="1" noChangeAspect="1"/>
          </p:cNvPicPr>
          <p:nvPr>
            <p:ph sz="half" idx="2"/>
          </p:nvPr>
        </p:nvPicPr>
        <p:blipFill>
          <a:blip r:embed="rId2"/>
          <a:srcRect/>
          <a:stretch>
            <a:fillRect/>
          </a:stretch>
        </p:blipFill>
        <p:spPr>
          <a:xfrm>
            <a:off x="5334000" y="1524000"/>
            <a:ext cx="2921000" cy="3894138"/>
          </a:xfrm>
        </p:spPr>
      </p:pic>
      <p:sp>
        <p:nvSpPr>
          <p:cNvPr id="18439" name="TextBox 7"/>
          <p:cNvSpPr txBox="1">
            <a:spLocks noChangeArrowheads="1"/>
          </p:cNvSpPr>
          <p:nvPr/>
        </p:nvSpPr>
        <p:spPr bwMode="auto">
          <a:xfrm>
            <a:off x="5029200" y="5486400"/>
            <a:ext cx="3581400" cy="646113"/>
          </a:xfrm>
          <a:prstGeom prst="rect">
            <a:avLst/>
          </a:prstGeom>
          <a:noFill/>
          <a:ln w="9525">
            <a:noFill/>
            <a:miter lim="800000"/>
            <a:headEnd/>
            <a:tailEnd/>
          </a:ln>
        </p:spPr>
        <p:txBody>
          <a:bodyPr>
            <a:spAutoFit/>
          </a:bodyPr>
          <a:lstStyle/>
          <a:p>
            <a:pPr algn="ctr"/>
            <a:r>
              <a:rPr lang="en-US">
                <a:latin typeface="Calibri" pitchFamily="34" charset="0"/>
              </a:rPr>
              <a:t>A student shows off his memoir, </a:t>
            </a:r>
            <a:r>
              <a:rPr lang="en-US" i="1">
                <a:latin typeface="Calibri" pitchFamily="34" charset="0"/>
              </a:rPr>
              <a:t>When I first got my kitten</a:t>
            </a:r>
            <a:r>
              <a:rPr lang="en-US">
                <a:latin typeface="Calibri" pitchFamily="34" charset="0"/>
              </a:rPr>
              <a:t>.</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62000" y="685800"/>
            <a:ext cx="7772400" cy="2585323"/>
          </a:xfrm>
        </p:spPr>
        <p:txBody>
          <a:bodyPr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eaLnBrk="1" fontAlgn="auto" hangingPunct="1">
              <a:spcAft>
                <a:spcPts val="0"/>
              </a:spcAft>
              <a:defRPr/>
            </a:pP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ea typeface="+mj-ea"/>
                <a:cs typeface="Arial" pitchFamily="34" charset="0"/>
              </a:rPr>
              <a:t>To reach today’s struggling learners, </a:t>
            </a:r>
          </a:p>
          <a:p>
            <a:pPr eaLnBrk="1" fontAlgn="auto" hangingPunct="1">
              <a:spcAft>
                <a:spcPts val="0"/>
              </a:spcAft>
              <a:defRPr/>
            </a:pP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ea typeface="+mj-ea"/>
                <a:cs typeface="Arial" pitchFamily="34" charset="0"/>
              </a:rPr>
              <a:t>we need to go…</a:t>
            </a:r>
            <a:endPar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a typeface="+mj-ea"/>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BeyondTheNorm_Environment.wmv">
            <a:hlinkClick r:id="" action="ppaction://media"/>
          </p:cNvPr>
          <p:cNvPicPr>
            <a:picLocks noGrp="1" noChangeAspect="1" noChangeArrowheads="1"/>
          </p:cNvPicPr>
          <p:nvPr>
            <p:ph type="pic" idx="1"/>
            <a:quickTimeFile r:link="rId1"/>
          </p:nvPr>
        </p:nvPicPr>
        <p:blipFill>
          <a:blip r:embed="rId3"/>
          <a:srcRect/>
          <a:stretch>
            <a:fillRect/>
          </a:stretch>
        </p:blipFill>
        <p:spPr>
          <a:xfrm>
            <a:off x="990600" y="1219200"/>
            <a:ext cx="7010400" cy="5257800"/>
          </a:xfrm>
        </p:spPr>
      </p:pic>
      <p:sp>
        <p:nvSpPr>
          <p:cNvPr id="20483" name="Text Placeholder 3"/>
          <p:cNvSpPr>
            <a:spLocks noGrp="1"/>
          </p:cNvSpPr>
          <p:nvPr>
            <p:ph type="body" sz="half" idx="2"/>
          </p:nvPr>
        </p:nvSpPr>
        <p:spPr>
          <a:xfrm>
            <a:off x="1600200" y="0"/>
            <a:ext cx="5486400" cy="1185863"/>
          </a:xfrm>
        </p:spPr>
        <p:txBody>
          <a:bodyPr/>
          <a:lstStyle/>
          <a:p>
            <a:pPr eaLnBrk="1" hangingPunct="1"/>
            <a:r>
              <a:rPr lang="en-US" sz="8000" b="1" smtClean="0">
                <a:solidFill>
                  <a:srgbClr val="604A7B"/>
                </a:solidFill>
                <a:latin typeface="Chiller" pitchFamily="82" charset="0"/>
              </a:rPr>
              <a:t>Beyond </a:t>
            </a:r>
            <a:r>
              <a:rPr lang="en-US" sz="8000" smtClean="0">
                <a:solidFill>
                  <a:srgbClr val="403152"/>
                </a:solidFill>
                <a:latin typeface="Chiller" pitchFamily="82" charset="0"/>
              </a:rPr>
              <a:t>the</a:t>
            </a:r>
            <a:r>
              <a:rPr lang="en-US" sz="8000" b="1" smtClean="0">
                <a:solidFill>
                  <a:srgbClr val="403152"/>
                </a:solidFill>
                <a:latin typeface="Chiller" pitchFamily="82" charset="0"/>
              </a:rPr>
              <a:t> </a:t>
            </a:r>
            <a:r>
              <a:rPr lang="en-US" sz="8000" b="1" smtClean="0">
                <a:solidFill>
                  <a:srgbClr val="31859C"/>
                </a:solidFill>
                <a:latin typeface="Chiller" pitchFamily="82" charset="0"/>
              </a:rPr>
              <a:t>Norm</a:t>
            </a:r>
            <a:endParaRPr lang="en-US" sz="8000" smtClean="0">
              <a:solidFill>
                <a:srgbClr val="31859C"/>
              </a:solidFill>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765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7650"/>
                                        </p:tgtEl>
                                      </p:cBhvr>
                                    </p:cmd>
                                  </p:childTnLst>
                                </p:cTn>
                              </p:par>
                            </p:childTnLst>
                          </p:cTn>
                        </p:par>
                      </p:childTnLst>
                    </p:cTn>
                  </p:par>
                </p:childTnLst>
              </p:cTn>
              <p:nextCondLst>
                <p:cond evt="onClick" delay="0">
                  <p:tgtEl>
                    <p:spTgt spid="27650"/>
                  </p:tgtEl>
                </p:cond>
              </p:nextCondLst>
            </p:seq>
            <p:video>
              <p:cMediaNode>
                <p:cTn id="7" fill="hold" display="0">
                  <p:stCondLst>
                    <p:cond delay="indefinite"/>
                  </p:stCondLst>
                  <p:endCondLst>
                    <p:cond evt="onNext" delay="0">
                      <p:tgtEl>
                        <p:sldTgt/>
                      </p:tgtEl>
                    </p:cond>
                    <p:cond evt="onPrev" delay="0">
                      <p:tgtEl>
                        <p:sldTgt/>
                      </p:tgtEl>
                    </p:cond>
                  </p:endCondLst>
                </p:cTn>
                <p:tgtEl>
                  <p:spTgt spid="27650"/>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pPr eaLnBrk="1" hangingPunct="1">
              <a:defRPr/>
            </a:pPr>
            <a:r>
              <a:rPr lang="en-US" cap="none" smtClean="0"/>
              <a:t>BEYOND THE FIRST DAY</a:t>
            </a:r>
            <a:r>
              <a:rPr lang="en-US" sz="3600" cap="none" smtClean="0"/>
              <a:t/>
            </a:r>
            <a:br>
              <a:rPr lang="en-US" sz="3600" cap="none" smtClean="0"/>
            </a:br>
            <a:r>
              <a:rPr lang="en-US" sz="3600" cap="none" smtClean="0"/>
              <a:t/>
            </a:r>
            <a:br>
              <a:rPr lang="en-US" sz="3600" cap="none" smtClean="0"/>
            </a:br>
            <a:endParaRPr lang="en-US" sz="3600" cap="none" smtClean="0"/>
          </a:p>
        </p:txBody>
      </p:sp>
      <p:sp>
        <p:nvSpPr>
          <p:cNvPr id="4" name="Text Placeholder 7"/>
          <p:cNvSpPr>
            <a:spLocks noGrp="1"/>
          </p:cNvSpPr>
          <p:nvPr>
            <p:ph type="body" idx="1"/>
          </p:nvPr>
        </p:nvSpPr>
        <p:spPr>
          <a:xfrm>
            <a:off x="533400" y="5105400"/>
            <a:ext cx="7772400" cy="1500187"/>
          </a:xfrm>
        </p:spPr>
        <p:txBody>
          <a:bodyPr rtlCol="0">
            <a:normAutofit/>
          </a:bodyPr>
          <a:lstStyle/>
          <a:p>
            <a:pPr algn="ctr" eaLnBrk="1" fontAlgn="auto" hangingPunct="1">
              <a:spcAft>
                <a:spcPts val="0"/>
              </a:spcAft>
              <a:defRPr/>
            </a:pPr>
            <a:r>
              <a:rPr lang="en-US" sz="8000" b="1" dirty="0" smtClean="0">
                <a:ln w="3175">
                  <a:solidFill>
                    <a:schemeClr val="accent6"/>
                  </a:solidFill>
                </a:ln>
                <a:solidFill>
                  <a:srgbClr val="FFCC00"/>
                </a:solidFill>
                <a:effectLst>
                  <a:outerShdw blurRad="80000" dist="40000" dir="5040000" algn="tl">
                    <a:srgbClr val="000000">
                      <a:alpha val="30000"/>
                    </a:srgbClr>
                  </a:outerShdw>
                </a:effectLst>
                <a:ea typeface="+mn-ea"/>
              </a:rPr>
              <a:t>PERSONAL</a:t>
            </a:r>
            <a:endParaRPr lang="en-US" sz="8000" dirty="0">
              <a:solidFill>
                <a:srgbClr val="FFCC00"/>
              </a:solidFill>
              <a:ea typeface="+mn-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2" cstate="print"/>
          <a:srcRect l="8557" t="17242" r="6789" b="6403"/>
          <a:stretch>
            <a:fillRect/>
          </a:stretch>
        </p:blipFill>
        <p:spPr>
          <a:xfrm>
            <a:off x="76200" y="-1"/>
            <a:ext cx="8902187" cy="6858001"/>
          </a:xfrm>
        </p:spPr>
      </p:pic>
      <p:sp>
        <p:nvSpPr>
          <p:cNvPr id="5" name="TextBox 4"/>
          <p:cNvSpPr txBox="1"/>
          <p:nvPr/>
        </p:nvSpPr>
        <p:spPr>
          <a:xfrm>
            <a:off x="0" y="0"/>
            <a:ext cx="2286000" cy="1877437"/>
          </a:xfrm>
          <a:prstGeom prst="rect">
            <a:avLst/>
          </a:prstGeom>
          <a:noFill/>
        </p:spPr>
        <p:txBody>
          <a:bodyPr wrap="square" rtlCol="0">
            <a:spAutoFit/>
          </a:bodyPr>
          <a:lstStyle/>
          <a:p>
            <a:r>
              <a:rPr lang="en-US" sz="2400" dirty="0" smtClean="0"/>
              <a:t>The foundation of student achievement is </a:t>
            </a:r>
            <a:r>
              <a:rPr lang="en-US" sz="2400" b="1" dirty="0" smtClean="0">
                <a:solidFill>
                  <a:srgbClr val="CE526D"/>
                </a:solidFill>
              </a:rPr>
              <a:t>teachers’ care</a:t>
            </a:r>
            <a:r>
              <a:rPr lang="en-US" sz="2400" dirty="0" smtClean="0"/>
              <a:t>. </a:t>
            </a:r>
          </a:p>
          <a:p>
            <a:endParaRPr lang="en-US" sz="2000" dirty="0" smtClean="0"/>
          </a:p>
        </p:txBody>
      </p:sp>
      <p:sp>
        <p:nvSpPr>
          <p:cNvPr id="6" name="TextBox 5"/>
          <p:cNvSpPr txBox="1"/>
          <p:nvPr/>
        </p:nvSpPr>
        <p:spPr>
          <a:xfrm>
            <a:off x="6324600" y="0"/>
            <a:ext cx="2819400" cy="2954655"/>
          </a:xfrm>
          <a:prstGeom prst="rect">
            <a:avLst/>
          </a:prstGeom>
          <a:noFill/>
        </p:spPr>
        <p:txBody>
          <a:bodyPr wrap="square" rtlCol="0">
            <a:spAutoFit/>
          </a:bodyPr>
          <a:lstStyle/>
          <a:p>
            <a:pPr algn="r"/>
            <a:r>
              <a:rPr lang="en-US" sz="2400" b="1" dirty="0" smtClean="0"/>
              <a:t>Two-thirds</a:t>
            </a:r>
            <a:r>
              <a:rPr lang="en-US" sz="2400" dirty="0" smtClean="0"/>
              <a:t> of student achievement is derived from </a:t>
            </a:r>
            <a:r>
              <a:rPr lang="en-US" sz="2400" b="1" dirty="0" smtClean="0">
                <a:solidFill>
                  <a:srgbClr val="CE526D"/>
                </a:solidFill>
              </a:rPr>
              <a:t>teachers’ care</a:t>
            </a:r>
            <a:r>
              <a:rPr lang="en-US" sz="2400" dirty="0" smtClean="0"/>
              <a:t>, </a:t>
            </a:r>
            <a:r>
              <a:rPr lang="en-US" sz="2400" b="1" dirty="0" smtClean="0">
                <a:solidFill>
                  <a:srgbClr val="CE526D"/>
                </a:solidFill>
              </a:rPr>
              <a:t>encouragement, and recognition of student interests</a:t>
            </a:r>
            <a:r>
              <a:rPr lang="en-US" sz="2400" dirty="0" smtClean="0"/>
              <a:t>.</a:t>
            </a:r>
          </a:p>
          <a:p>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Aesthetic vs. Authentic Caring</a:t>
            </a:r>
            <a:endParaRPr lang="en-US" sz="3600" b="1" dirty="0"/>
          </a:p>
        </p:txBody>
      </p:sp>
      <p:sp>
        <p:nvSpPr>
          <p:cNvPr id="3" name="Text Placeholder 2"/>
          <p:cNvSpPr>
            <a:spLocks noGrp="1"/>
          </p:cNvSpPr>
          <p:nvPr>
            <p:ph type="body" idx="1"/>
          </p:nvPr>
        </p:nvSpPr>
        <p:spPr/>
        <p:txBody>
          <a:bodyPr/>
          <a:lstStyle/>
          <a:p>
            <a:r>
              <a:rPr lang="en-US" dirty="0" smtClean="0"/>
              <a:t>Aesthetic Care</a:t>
            </a:r>
            <a:endParaRPr lang="en-US" dirty="0"/>
          </a:p>
        </p:txBody>
      </p:sp>
      <p:sp>
        <p:nvSpPr>
          <p:cNvPr id="4" name="Text Placeholder 3"/>
          <p:cNvSpPr>
            <a:spLocks noGrp="1"/>
          </p:cNvSpPr>
          <p:nvPr>
            <p:ph type="body" sz="half" idx="3"/>
          </p:nvPr>
        </p:nvSpPr>
        <p:spPr/>
        <p:txBody>
          <a:bodyPr/>
          <a:lstStyle/>
          <a:p>
            <a:r>
              <a:rPr lang="en-US" dirty="0" smtClean="0"/>
              <a:t>Authentic Care</a:t>
            </a:r>
            <a:endParaRPr lang="en-US" dirty="0"/>
          </a:p>
        </p:txBody>
      </p:sp>
      <p:sp>
        <p:nvSpPr>
          <p:cNvPr id="5" name="Content Placeholder 4"/>
          <p:cNvSpPr>
            <a:spLocks noGrp="1"/>
          </p:cNvSpPr>
          <p:nvPr>
            <p:ph sz="quarter" idx="2"/>
          </p:nvPr>
        </p:nvSpPr>
        <p:spPr/>
        <p:txBody>
          <a:bodyPr>
            <a:normAutofit/>
          </a:bodyPr>
          <a:lstStyle/>
          <a:p>
            <a:r>
              <a:rPr lang="en-US" dirty="0" smtClean="0"/>
              <a:t>Students do well in their academic classes.</a:t>
            </a:r>
          </a:p>
          <a:p>
            <a:pPr>
              <a:buNone/>
            </a:pPr>
            <a:endParaRPr lang="en-US" dirty="0" smtClean="0"/>
          </a:p>
          <a:p>
            <a:r>
              <a:rPr lang="en-US" dirty="0" smtClean="0"/>
              <a:t>Students obey school rules</a:t>
            </a:r>
          </a:p>
          <a:p>
            <a:endParaRPr lang="en-US" dirty="0" smtClean="0"/>
          </a:p>
          <a:p>
            <a:r>
              <a:rPr lang="en-US" dirty="0" smtClean="0"/>
              <a:t>Teachers praise their students for adhering to school rules, and doing well in their classes.</a:t>
            </a:r>
          </a:p>
        </p:txBody>
      </p:sp>
      <p:sp>
        <p:nvSpPr>
          <p:cNvPr id="6" name="Content Placeholder 5"/>
          <p:cNvSpPr>
            <a:spLocks noGrp="1"/>
          </p:cNvSpPr>
          <p:nvPr>
            <p:ph sz="quarter" idx="4"/>
          </p:nvPr>
        </p:nvSpPr>
        <p:spPr>
          <a:solidFill>
            <a:srgbClr val="CE526D"/>
          </a:solidFill>
        </p:spPr>
        <p:txBody>
          <a:bodyPr>
            <a:normAutofit/>
          </a:bodyPr>
          <a:lstStyle/>
          <a:p>
            <a:r>
              <a:rPr lang="en-US" dirty="0" smtClean="0"/>
              <a:t>relationships exist between teachers and students</a:t>
            </a:r>
          </a:p>
          <a:p>
            <a:r>
              <a:rPr lang="en-US" dirty="0" smtClean="0"/>
              <a:t>Teachers learn about their students’ families and communities</a:t>
            </a:r>
          </a:p>
          <a:p>
            <a:r>
              <a:rPr lang="en-US" dirty="0" smtClean="0"/>
              <a:t>Community of trust built between teachers, students, and families</a:t>
            </a:r>
            <a:endParaRPr lang="en-US" dirty="0"/>
          </a:p>
        </p:txBody>
      </p:sp>
      <p:sp>
        <p:nvSpPr>
          <p:cNvPr id="7" name="TextBox 6"/>
          <p:cNvSpPr txBox="1"/>
          <p:nvPr/>
        </p:nvSpPr>
        <p:spPr>
          <a:xfrm>
            <a:off x="4953000" y="6248400"/>
            <a:ext cx="3581400" cy="369332"/>
          </a:xfrm>
          <a:prstGeom prst="rect">
            <a:avLst/>
          </a:prstGeom>
          <a:solidFill>
            <a:srgbClr val="CA5669"/>
          </a:solidFill>
        </p:spPr>
        <p:txBody>
          <a:bodyPr wrap="square" rtlCol="0">
            <a:spAutoFit/>
          </a:bodyPr>
          <a:lstStyle/>
          <a:p>
            <a:pPr algn="ctr"/>
            <a:r>
              <a:rPr lang="en-US" dirty="0" smtClean="0"/>
              <a:t>Example of authentic caring</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Two things you can use to build </a:t>
            </a:r>
            <a:r>
              <a:rPr lang="en-US" b="1" dirty="0" smtClean="0"/>
              <a:t>Authentic</a:t>
            </a:r>
            <a:r>
              <a:rPr lang="en-US" dirty="0" smtClean="0"/>
              <a:t> relationships</a:t>
            </a:r>
            <a:endParaRPr lang="en-US" dirty="0"/>
          </a:p>
        </p:txBody>
      </p:sp>
      <p:sp>
        <p:nvSpPr>
          <p:cNvPr id="3" name="Text Placeholder 2"/>
          <p:cNvSpPr>
            <a:spLocks noGrp="1"/>
          </p:cNvSpPr>
          <p:nvPr>
            <p:ph type="body" idx="1"/>
          </p:nvPr>
        </p:nvSpPr>
        <p:spPr>
          <a:solidFill>
            <a:srgbClr val="DE8A9C"/>
          </a:solidFill>
        </p:spPr>
        <p:txBody>
          <a:bodyPr>
            <a:normAutofit fontScale="92500" lnSpcReduction="20000"/>
          </a:bodyPr>
          <a:lstStyle/>
          <a:p>
            <a:r>
              <a:rPr lang="en-US" dirty="0" smtClean="0"/>
              <a:t>Student Surveys and Interest Inventories</a:t>
            </a:r>
            <a:endParaRPr lang="en-US" dirty="0"/>
          </a:p>
        </p:txBody>
      </p:sp>
      <p:sp>
        <p:nvSpPr>
          <p:cNvPr id="4" name="Content Placeholder 3"/>
          <p:cNvSpPr>
            <a:spLocks noGrp="1"/>
          </p:cNvSpPr>
          <p:nvPr>
            <p:ph sz="half" idx="2"/>
          </p:nvPr>
        </p:nvSpPr>
        <p:spPr/>
        <p:txBody>
          <a:bodyPr/>
          <a:lstStyle/>
          <a:p>
            <a:r>
              <a:rPr lang="en-US" dirty="0" smtClean="0"/>
              <a:t>Provide student surveys and/or  interest inventories</a:t>
            </a:r>
          </a:p>
          <a:p>
            <a:r>
              <a:rPr lang="en-US" dirty="0" smtClean="0"/>
              <a:t>Allow the students to voice interests and communicate aspects of their personalities</a:t>
            </a:r>
          </a:p>
          <a:p>
            <a:r>
              <a:rPr lang="en-US" dirty="0" smtClean="0"/>
              <a:t>Afford opportunities to further relationships</a:t>
            </a:r>
            <a:endParaRPr lang="en-US" dirty="0"/>
          </a:p>
        </p:txBody>
      </p:sp>
      <p:sp>
        <p:nvSpPr>
          <p:cNvPr id="5" name="Text Placeholder 4"/>
          <p:cNvSpPr>
            <a:spLocks noGrp="1"/>
          </p:cNvSpPr>
          <p:nvPr>
            <p:ph type="body" sz="quarter" idx="3"/>
          </p:nvPr>
        </p:nvSpPr>
        <p:spPr>
          <a:solidFill>
            <a:srgbClr val="DD8799"/>
          </a:solidFill>
        </p:spPr>
        <p:txBody>
          <a:bodyPr/>
          <a:lstStyle/>
          <a:p>
            <a:r>
              <a:rPr lang="en-US" dirty="0" smtClean="0"/>
              <a:t>Blogging/Social Networking</a:t>
            </a:r>
            <a:endParaRPr lang="en-US" dirty="0"/>
          </a:p>
        </p:txBody>
      </p:sp>
      <p:sp>
        <p:nvSpPr>
          <p:cNvPr id="6" name="Content Placeholder 5"/>
          <p:cNvSpPr>
            <a:spLocks noGrp="1"/>
          </p:cNvSpPr>
          <p:nvPr>
            <p:ph sz="quarter" idx="4"/>
          </p:nvPr>
        </p:nvSpPr>
        <p:spPr>
          <a:xfrm>
            <a:off x="4645025" y="2174874"/>
            <a:ext cx="4041775" cy="3387725"/>
          </a:xfrm>
        </p:spPr>
        <p:txBody>
          <a:bodyPr>
            <a:normAutofit/>
          </a:bodyPr>
          <a:lstStyle/>
          <a:p>
            <a:r>
              <a:rPr lang="en-US" dirty="0" smtClean="0"/>
              <a:t>Establish a blog or join an educational social networking site</a:t>
            </a:r>
          </a:p>
          <a:p>
            <a:r>
              <a:rPr lang="en-US" dirty="0" smtClean="0"/>
              <a:t>Offer students a venue to freely communicate their thoughts</a:t>
            </a:r>
          </a:p>
          <a:p>
            <a:r>
              <a:rPr lang="en-US" dirty="0" smtClean="0"/>
              <a:t>Afford opportunities to further relationships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Examples of Student Survey </a:t>
            </a:r>
            <a:br>
              <a:rPr lang="en-US" dirty="0" smtClean="0"/>
            </a:br>
            <a:r>
              <a:rPr lang="en-US" dirty="0" smtClean="0"/>
              <a:t>and Social Networking</a:t>
            </a:r>
            <a:endParaRPr lang="en-US" dirty="0"/>
          </a:p>
        </p:txBody>
      </p:sp>
      <p:sp>
        <p:nvSpPr>
          <p:cNvPr id="3" name="Text Placeholder 2"/>
          <p:cNvSpPr>
            <a:spLocks noGrp="1"/>
          </p:cNvSpPr>
          <p:nvPr>
            <p:ph type="body" idx="1"/>
          </p:nvPr>
        </p:nvSpPr>
        <p:spPr>
          <a:solidFill>
            <a:srgbClr val="F3C3D1"/>
          </a:solidFill>
        </p:spPr>
        <p:txBody>
          <a:bodyPr>
            <a:normAutofit fontScale="92500" lnSpcReduction="20000"/>
          </a:bodyPr>
          <a:lstStyle/>
          <a:p>
            <a:r>
              <a:rPr lang="en-US" dirty="0" smtClean="0"/>
              <a:t>Student surveys and Interest inventories</a:t>
            </a:r>
            <a:endParaRPr lang="en-US" dirty="0"/>
          </a:p>
        </p:txBody>
      </p:sp>
      <p:sp>
        <p:nvSpPr>
          <p:cNvPr id="4" name="Content Placeholder 3"/>
          <p:cNvSpPr>
            <a:spLocks noGrp="1"/>
          </p:cNvSpPr>
          <p:nvPr>
            <p:ph sz="half" idx="2"/>
          </p:nvPr>
        </p:nvSpPr>
        <p:spPr/>
        <p:txBody>
          <a:bodyPr/>
          <a:lstStyle/>
          <a:p>
            <a:pPr indent="-3175"/>
            <a:r>
              <a:rPr lang="en-US" dirty="0" smtClean="0"/>
              <a:t>Example of interest inventory is available on the wiki for Beyond the Horizon:</a:t>
            </a:r>
          </a:p>
          <a:p>
            <a:pPr indent="-3175">
              <a:buNone/>
            </a:pPr>
            <a:r>
              <a:rPr lang="en-US" dirty="0" smtClean="0">
                <a:hlinkClick r:id="rId2"/>
              </a:rPr>
              <a:t>http://beyondthehorizon.wikispaces.com/Regina</a:t>
            </a:r>
            <a:r>
              <a:rPr lang="en-US" dirty="0" smtClean="0"/>
              <a:t> </a:t>
            </a:r>
          </a:p>
          <a:p>
            <a:pPr>
              <a:buNone/>
            </a:pPr>
            <a:endParaRPr lang="en-US" dirty="0"/>
          </a:p>
        </p:txBody>
      </p:sp>
      <p:sp>
        <p:nvSpPr>
          <p:cNvPr id="5" name="Text Placeholder 4"/>
          <p:cNvSpPr>
            <a:spLocks noGrp="1"/>
          </p:cNvSpPr>
          <p:nvPr>
            <p:ph type="body" sz="quarter" idx="3"/>
          </p:nvPr>
        </p:nvSpPr>
        <p:spPr>
          <a:solidFill>
            <a:srgbClr val="F3C3D1"/>
          </a:solidFill>
        </p:spPr>
        <p:txBody>
          <a:bodyPr/>
          <a:lstStyle/>
          <a:p>
            <a:r>
              <a:rPr lang="en-US" dirty="0" smtClean="0"/>
              <a:t>Blogging/Social Networking</a:t>
            </a:r>
            <a:endParaRPr lang="en-US" dirty="0"/>
          </a:p>
        </p:txBody>
      </p:sp>
      <p:sp>
        <p:nvSpPr>
          <p:cNvPr id="6" name="Content Placeholder 5"/>
          <p:cNvSpPr>
            <a:spLocks noGrp="1"/>
          </p:cNvSpPr>
          <p:nvPr>
            <p:ph sz="quarter" idx="4"/>
          </p:nvPr>
        </p:nvSpPr>
        <p:spPr/>
        <p:txBody>
          <a:bodyPr/>
          <a:lstStyle/>
          <a:p>
            <a:r>
              <a:rPr lang="en-US" dirty="0" smtClean="0"/>
              <a:t>Links to social networking sites are on the wiki for Beyond the Horizon:</a:t>
            </a:r>
            <a:endParaRPr lang="en-US" dirty="0" smtClean="0">
              <a:hlinkClick r:id="rId3"/>
            </a:endParaRPr>
          </a:p>
          <a:p>
            <a:pPr marL="460375" indent="-120650">
              <a:buNone/>
            </a:pPr>
            <a:r>
              <a:rPr lang="en-US" dirty="0" smtClean="0">
                <a:hlinkClick r:id="rId2"/>
              </a:rPr>
              <a:t>http://beyondthehorizon.wikispaces.com/Regina</a:t>
            </a:r>
            <a:r>
              <a:rPr lang="en-US" dirty="0" smtClean="0"/>
              <a:t>      </a:t>
            </a:r>
          </a:p>
          <a:p>
            <a:r>
              <a:rPr lang="en-US" b="1" dirty="0" err="1" smtClean="0"/>
              <a:t>wackwall</a:t>
            </a:r>
            <a:endParaRPr lang="en-US" b="1" dirty="0" smtClean="0"/>
          </a:p>
          <a:p>
            <a:r>
              <a:rPr lang="en-US" b="1" dirty="0" err="1" smtClean="0"/>
              <a:t>Ning</a:t>
            </a:r>
            <a:endParaRPr lang="en-US" b="1" dirty="0" smtClean="0"/>
          </a:p>
          <a:p>
            <a:r>
              <a:rPr lang="en-US" b="1" dirty="0" smtClean="0"/>
              <a:t>Gaggle</a:t>
            </a:r>
          </a:p>
          <a:p>
            <a:r>
              <a:rPr lang="en-US" dirty="0" smtClean="0"/>
              <a:t>Hot Blogging article</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Placeholder 4"/>
          <p:cNvSpPr>
            <a:spLocks noGrp="1"/>
          </p:cNvSpPr>
          <p:nvPr>
            <p:ph type="body" sz="half" idx="2"/>
          </p:nvPr>
        </p:nvSpPr>
        <p:spPr>
          <a:xfrm>
            <a:off x="228600" y="838200"/>
            <a:ext cx="8686800" cy="5105400"/>
          </a:xfrm>
        </p:spPr>
        <p:txBody>
          <a:bodyPr/>
          <a:lstStyle/>
          <a:p>
            <a:pPr eaLnBrk="1" hangingPunct="1"/>
            <a:r>
              <a:rPr lang="en-US" sz="2800" smtClean="0"/>
              <a:t>Researchers stress literacy instruction that capitalizes on students’ interests, prior knowledge,  and out-of-school literacy practices,  particularly among struggling and  reluctant readers and ELLs </a:t>
            </a:r>
          </a:p>
          <a:p>
            <a:pPr eaLnBrk="1" hangingPunct="1"/>
            <a:r>
              <a:rPr lang="en-US" sz="2400" smtClean="0"/>
              <a:t>(Hinchman, Alvermann, Boyd, Brozo, &amp; Vacca, 2004; Peregoy &amp; Boyle, 2000)</a:t>
            </a:r>
            <a:r>
              <a:rPr lang="en-US" sz="2800" smtClean="0"/>
              <a:t>. </a:t>
            </a:r>
          </a:p>
          <a:p>
            <a:pPr eaLnBrk="1" hangingPunct="1"/>
            <a:endParaRPr lang="en-US" sz="2800" smtClean="0"/>
          </a:p>
          <a:p>
            <a:pPr eaLnBrk="1" hangingPunct="1"/>
            <a:r>
              <a:rPr lang="en-US" sz="2800" smtClean="0"/>
              <a:t>Teachers can discover students’ interests and gain insight into their personal lives using popular media the classroom </a:t>
            </a:r>
            <a:r>
              <a:rPr lang="en-US" sz="2400" smtClean="0"/>
              <a:t>(Hass Dyson, 2003; Weinstein, 2007).</a:t>
            </a:r>
          </a:p>
          <a:p>
            <a:pPr eaLnBrk="1" hangingPunct="1"/>
            <a:r>
              <a:rPr lang="en-US" smtClean="0"/>
              <a:t> </a:t>
            </a:r>
          </a:p>
          <a:p>
            <a:pPr eaLnBrk="1" hangingPunct="1"/>
            <a:endParaRPr lang="en-US" smtClean="0"/>
          </a:p>
        </p:txBody>
      </p:sp>
      <p:sp>
        <p:nvSpPr>
          <p:cNvPr id="8" name="Text Placeholder 7"/>
          <p:cNvSpPr txBox="1">
            <a:spLocks/>
          </p:cNvSpPr>
          <p:nvPr/>
        </p:nvSpPr>
        <p:spPr>
          <a:xfrm>
            <a:off x="609600" y="6019800"/>
            <a:ext cx="7772400" cy="838200"/>
          </a:xfrm>
          <a:prstGeom prst="rect">
            <a:avLst/>
          </a:prstGeom>
        </p:spPr>
        <p:txBody>
          <a:bodyPr>
            <a:normAutofit lnSpcReduction="10000"/>
          </a:bodyPr>
          <a:lstStyle/>
          <a:p>
            <a:pPr algn="ctr" fontAlgn="auto">
              <a:spcBef>
                <a:spcPct val="20000"/>
              </a:spcBef>
              <a:spcAft>
                <a:spcPts val="0"/>
              </a:spcAft>
              <a:buFont typeface="Arial" pitchFamily="34" charset="0"/>
              <a:buNone/>
              <a:defRPr/>
            </a:pPr>
            <a:r>
              <a:rPr lang="en-US" sz="5400" b="1" dirty="0">
                <a:ln w="3175">
                  <a:solidFill>
                    <a:schemeClr val="accent6"/>
                  </a:solidFill>
                </a:ln>
                <a:solidFill>
                  <a:srgbClr val="FFCC00"/>
                </a:solidFill>
                <a:effectLst>
                  <a:outerShdw blurRad="80000" dist="40000" dir="5040000" algn="tl">
                    <a:srgbClr val="000000">
                      <a:alpha val="30000"/>
                    </a:srgbClr>
                  </a:outerShdw>
                </a:effectLst>
                <a:latin typeface="+mn-lt"/>
                <a:ea typeface="+mn-ea"/>
              </a:rPr>
              <a:t>Social Networking</a:t>
            </a:r>
            <a:endParaRPr lang="en-US" sz="5400" dirty="0">
              <a:solidFill>
                <a:srgbClr val="FFCC00"/>
              </a:solidFill>
              <a:latin typeface="+mn-lt"/>
              <a:ea typeface="+mn-ea"/>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Students on Our Space</a:t>
            </a:r>
            <a:endParaRPr lang="en-US" dirty="0"/>
          </a:p>
        </p:txBody>
      </p:sp>
      <p:pic>
        <p:nvPicPr>
          <p:cNvPr id="8" name="Content Placeholder 7" descr="Jasmine's Game 194.JPG"/>
          <p:cNvPicPr>
            <a:picLocks noGrp="1" noChangeAspect="1"/>
          </p:cNvPicPr>
          <p:nvPr>
            <p:ph idx="1"/>
          </p:nvPr>
        </p:nvPicPr>
        <p:blipFill>
          <a:blip r:embed="rId2" cstate="print"/>
          <a:stretch>
            <a:fillRect/>
          </a:stretch>
        </p:blipFill>
        <p:spPr>
          <a:xfrm>
            <a:off x="914400" y="1600200"/>
            <a:ext cx="7315200" cy="4572000"/>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Content Placeholder 3" descr="3DGlasses350.jpg"/>
          <p:cNvPicPr>
            <a:picLocks noGrp="1" noChangeAspect="1"/>
          </p:cNvPicPr>
          <p:nvPr>
            <p:ph idx="1"/>
          </p:nvPr>
        </p:nvPicPr>
        <p:blipFill>
          <a:blip r:embed="rId2"/>
          <a:srcRect/>
          <a:stretch>
            <a:fillRect/>
          </a:stretch>
        </p:blipFill>
        <p:spPr>
          <a:xfrm>
            <a:off x="1524000" y="228600"/>
            <a:ext cx="5867400" cy="6345238"/>
          </a:xfr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Students on Our Space</a:t>
            </a:r>
            <a:endParaRPr lang="en-US" dirty="0"/>
          </a:p>
        </p:txBody>
      </p:sp>
      <p:pic>
        <p:nvPicPr>
          <p:cNvPr id="4" name="Content Placeholder 3" descr="Jasmine's Game 197.JPG"/>
          <p:cNvPicPr>
            <a:picLocks noGrp="1" noChangeAspect="1"/>
          </p:cNvPicPr>
          <p:nvPr>
            <p:ph idx="1"/>
          </p:nvPr>
        </p:nvPicPr>
        <p:blipFill>
          <a:blip r:embed="rId2" cstate="print"/>
          <a:stretch>
            <a:fillRect/>
          </a:stretch>
        </p:blipFill>
        <p:spPr>
          <a:xfrm>
            <a:off x="914400" y="1600200"/>
            <a:ext cx="7315200" cy="4572000"/>
          </a:xfr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Students on Our Space</a:t>
            </a:r>
            <a:endParaRPr lang="en-US" dirty="0"/>
          </a:p>
        </p:txBody>
      </p:sp>
      <p:pic>
        <p:nvPicPr>
          <p:cNvPr id="4" name="Content Placeholder 3" descr="Jasmine's Game 191.JPG"/>
          <p:cNvPicPr>
            <a:picLocks noGrp="1" noChangeAspect="1"/>
          </p:cNvPicPr>
          <p:nvPr>
            <p:ph idx="1"/>
          </p:nvPr>
        </p:nvPicPr>
        <p:blipFill>
          <a:blip r:embed="rId2" cstate="print"/>
          <a:stretch>
            <a:fillRect/>
          </a:stretch>
        </p:blipFill>
        <p:spPr>
          <a:xfrm>
            <a:off x="914400" y="1600200"/>
            <a:ext cx="7315200" cy="4572000"/>
          </a:xfr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r>
              <a:rPr lang="en-US" sz="3600" b="1" smtClean="0"/>
              <a:t>As a Result…</a:t>
            </a:r>
          </a:p>
        </p:txBody>
      </p:sp>
      <p:sp>
        <p:nvSpPr>
          <p:cNvPr id="26627" name="Content Placeholder 2"/>
          <p:cNvSpPr>
            <a:spLocks noGrp="1"/>
          </p:cNvSpPr>
          <p:nvPr>
            <p:ph idx="1"/>
          </p:nvPr>
        </p:nvSpPr>
        <p:spPr/>
        <p:txBody>
          <a:bodyPr/>
          <a:lstStyle/>
          <a:p>
            <a:pPr eaLnBrk="1" hangingPunct="1">
              <a:lnSpc>
                <a:spcPct val="80000"/>
              </a:lnSpc>
            </a:pPr>
            <a:r>
              <a:rPr lang="en-US" sz="3000" smtClean="0"/>
              <a:t>Knowing more about students’ habits allows the teacher to differentiate independent reading and to meet everyone’s needs.</a:t>
            </a:r>
          </a:p>
          <a:p>
            <a:pPr eaLnBrk="1" hangingPunct="1">
              <a:lnSpc>
                <a:spcPct val="80000"/>
              </a:lnSpc>
            </a:pPr>
            <a:endParaRPr lang="en-US" sz="3000" smtClean="0"/>
          </a:p>
          <a:p>
            <a:pPr eaLnBrk="1" hangingPunct="1">
              <a:lnSpc>
                <a:spcPct val="80000"/>
              </a:lnSpc>
            </a:pPr>
            <a:endParaRPr lang="en-US" sz="3000" smtClean="0"/>
          </a:p>
          <a:p>
            <a:pPr eaLnBrk="1" hangingPunct="1">
              <a:lnSpc>
                <a:spcPct val="80000"/>
              </a:lnSpc>
            </a:pPr>
            <a:endParaRPr lang="en-US" sz="3000" smtClean="0"/>
          </a:p>
          <a:p>
            <a:pPr eaLnBrk="1" hangingPunct="1">
              <a:lnSpc>
                <a:spcPct val="80000"/>
              </a:lnSpc>
            </a:pPr>
            <a:endParaRPr lang="en-US" sz="3000" smtClean="0"/>
          </a:p>
          <a:p>
            <a:pPr eaLnBrk="1" hangingPunct="1">
              <a:lnSpc>
                <a:spcPct val="80000"/>
              </a:lnSpc>
            </a:pPr>
            <a:endParaRPr lang="en-US" sz="3000" smtClean="0"/>
          </a:p>
          <a:p>
            <a:pPr eaLnBrk="1" hangingPunct="1">
              <a:lnSpc>
                <a:spcPct val="80000"/>
              </a:lnSpc>
            </a:pPr>
            <a:endParaRPr lang="en-US" sz="3000" smtClean="0"/>
          </a:p>
          <a:p>
            <a:pPr algn="ctr" eaLnBrk="1" hangingPunct="1">
              <a:lnSpc>
                <a:spcPct val="80000"/>
              </a:lnSpc>
              <a:buFont typeface="Arial" pitchFamily="34" charset="0"/>
              <a:buNone/>
            </a:pPr>
            <a:r>
              <a:rPr lang="en-US" sz="1800" smtClean="0"/>
              <a:t>Kelly &amp; Clausen-Grace, (2009)</a:t>
            </a:r>
          </a:p>
        </p:txBody>
      </p:sp>
      <p:pic>
        <p:nvPicPr>
          <p:cNvPr id="26628" name="Picture 3" descr="love.jpg"/>
          <p:cNvPicPr>
            <a:picLocks noChangeAspect="1"/>
          </p:cNvPicPr>
          <p:nvPr/>
        </p:nvPicPr>
        <p:blipFill>
          <a:blip r:embed="rId2"/>
          <a:srcRect/>
          <a:stretch>
            <a:fillRect/>
          </a:stretch>
        </p:blipFill>
        <p:spPr bwMode="auto">
          <a:xfrm>
            <a:off x="3429000" y="3124200"/>
            <a:ext cx="2165350" cy="1738313"/>
          </a:xfrm>
          <a:prstGeom prst="rect">
            <a:avLst/>
          </a:prstGeom>
          <a:noFill/>
          <a:ln w="9525">
            <a:solidFill>
              <a:schemeClr val="accent1"/>
            </a:solid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533400" y="4572000"/>
            <a:ext cx="7772400" cy="1362075"/>
          </a:xfrm>
        </p:spPr>
        <p:txBody>
          <a:bodyPr/>
          <a:lstStyle/>
          <a:p>
            <a:pPr eaLnBrk="1" hangingPunct="1"/>
            <a:r>
              <a:rPr lang="en-US" cap="none" smtClean="0"/>
              <a:t>BEYOND THE TEXT</a:t>
            </a:r>
            <a:endParaRPr lang="en-US" i="1" cap="none" smtClean="0"/>
          </a:p>
        </p:txBody>
      </p:sp>
      <p:sp>
        <p:nvSpPr>
          <p:cNvPr id="4" name="Text Placeholder 7"/>
          <p:cNvSpPr>
            <a:spLocks noGrp="1"/>
          </p:cNvSpPr>
          <p:nvPr>
            <p:ph type="body" idx="1"/>
          </p:nvPr>
        </p:nvSpPr>
        <p:spPr>
          <a:xfrm>
            <a:off x="533400" y="5105400"/>
            <a:ext cx="7772400" cy="1500187"/>
          </a:xfrm>
        </p:spPr>
        <p:txBody>
          <a:bodyPr rtlCol="0">
            <a:normAutofit/>
          </a:bodyPr>
          <a:lstStyle/>
          <a:p>
            <a:pPr algn="ctr" eaLnBrk="1" fontAlgn="auto" hangingPunct="1">
              <a:spcAft>
                <a:spcPts val="0"/>
              </a:spcAft>
              <a:defRPr/>
            </a:pPr>
            <a:r>
              <a:rPr lang="en-US" sz="8000" b="1" dirty="0" smtClean="0">
                <a:ln w="3175">
                  <a:solidFill>
                    <a:schemeClr val="accent6"/>
                  </a:solidFill>
                </a:ln>
                <a:solidFill>
                  <a:srgbClr val="FFCC00"/>
                </a:solidFill>
                <a:effectLst>
                  <a:outerShdw blurRad="80000" dist="40000" dir="5040000" algn="tl">
                    <a:srgbClr val="000000">
                      <a:alpha val="30000"/>
                    </a:srgbClr>
                  </a:outerShdw>
                </a:effectLst>
                <a:ea typeface="+mn-ea"/>
              </a:rPr>
              <a:t>PURPOSEFUL</a:t>
            </a:r>
            <a:endParaRPr lang="en-US" sz="8000" dirty="0">
              <a:solidFill>
                <a:srgbClr val="FFCC00"/>
              </a:solidFill>
              <a:ea typeface="+mn-ea"/>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ctrTitle"/>
          </p:nvPr>
        </p:nvSpPr>
        <p:spPr>
          <a:xfrm>
            <a:off x="914400" y="685800"/>
            <a:ext cx="7772400" cy="1470025"/>
          </a:xfrm>
        </p:spPr>
        <p:txBody>
          <a:bodyPr/>
          <a:lstStyle/>
          <a:p>
            <a:pPr eaLnBrk="1" hangingPunct="1"/>
            <a:r>
              <a:rPr lang="en-US" sz="6000" b="1" smtClean="0"/>
              <a:t>Setting the purpose</a:t>
            </a:r>
          </a:p>
        </p:txBody>
      </p:sp>
      <p:sp>
        <p:nvSpPr>
          <p:cNvPr id="28675" name="Subtitle 2"/>
          <p:cNvSpPr>
            <a:spLocks noGrp="1"/>
          </p:cNvSpPr>
          <p:nvPr>
            <p:ph type="subTitle" idx="1"/>
          </p:nvPr>
        </p:nvSpPr>
        <p:spPr>
          <a:xfrm>
            <a:off x="0" y="2209800"/>
            <a:ext cx="9144000" cy="1752600"/>
          </a:xfrm>
        </p:spPr>
        <p:txBody>
          <a:bodyPr/>
          <a:lstStyle/>
          <a:p>
            <a:pPr eaLnBrk="1" hangingPunct="1"/>
            <a:r>
              <a:rPr lang="en-US" sz="4800" b="1" smtClean="0">
                <a:solidFill>
                  <a:srgbClr val="B91313"/>
                </a:solidFill>
              </a:rPr>
              <a:t>No purpose = No comprehension </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en-US" sz="4000" smtClean="0"/>
              <a:t>Okay teacher, Why am I reading this?</a:t>
            </a:r>
          </a:p>
        </p:txBody>
      </p:sp>
      <p:sp>
        <p:nvSpPr>
          <p:cNvPr id="3" name="Content Placeholder 2"/>
          <p:cNvSpPr>
            <a:spLocks noGrp="1"/>
          </p:cNvSpPr>
          <p:nvPr>
            <p:ph idx="1"/>
          </p:nvPr>
        </p:nvSpPr>
        <p:spPr/>
        <p:txBody>
          <a:bodyPr/>
          <a:lstStyle/>
          <a:p>
            <a:pPr eaLnBrk="1" hangingPunct="1">
              <a:buFont typeface="Arial" pitchFamily="34" charset="0"/>
              <a:buNone/>
            </a:pPr>
            <a:r>
              <a:rPr lang="en-US" smtClean="0"/>
              <a:t>   </a:t>
            </a:r>
            <a:r>
              <a:rPr lang="en-US" sz="4800" smtClean="0"/>
              <a:t>To </a:t>
            </a:r>
          </a:p>
          <a:p>
            <a:pPr eaLnBrk="1" hangingPunct="1">
              <a:buFont typeface="Arial" pitchFamily="34" charset="0"/>
              <a:buNone/>
            </a:pPr>
            <a:r>
              <a:rPr lang="en-US" sz="4800" smtClean="0"/>
              <a:t>		Answer </a:t>
            </a:r>
          </a:p>
          <a:p>
            <a:pPr eaLnBrk="1" hangingPunct="1">
              <a:buFont typeface="Arial" pitchFamily="34" charset="0"/>
              <a:buNone/>
            </a:pPr>
            <a:r>
              <a:rPr lang="en-US" sz="4800" smtClean="0"/>
              <a:t>				The</a:t>
            </a:r>
          </a:p>
          <a:p>
            <a:pPr eaLnBrk="1" hangingPunct="1">
              <a:buFont typeface="Arial" pitchFamily="34" charset="0"/>
              <a:buNone/>
            </a:pPr>
            <a:r>
              <a:rPr lang="en-US" sz="4800" smtClean="0"/>
              <a:t>					Questions </a:t>
            </a:r>
            <a:endParaRPr lang="en-US" smtClean="0"/>
          </a:p>
        </p:txBody>
      </p:sp>
      <p:sp>
        <p:nvSpPr>
          <p:cNvPr id="4" name="Rectangle 3"/>
          <p:cNvSpPr/>
          <p:nvPr/>
        </p:nvSpPr>
        <p:spPr>
          <a:xfrm rot="20305606">
            <a:off x="433821" y="2181599"/>
            <a:ext cx="3338351" cy="923330"/>
          </a:xfrm>
          <a:prstGeom prst="rect">
            <a:avLst/>
          </a:prstGeom>
          <a:noFill/>
        </p:spPr>
        <p:txBody>
          <a:bodyPr wrap="none">
            <a:spAutoFit/>
          </a:bodyPr>
          <a:lstStyle/>
          <a:p>
            <a:pPr algn="ctr" fontAlgn="auto">
              <a:spcBef>
                <a:spcPts val="0"/>
              </a:spcBef>
              <a:spcAft>
                <a:spcPts val="0"/>
              </a:spcAft>
              <a:defRPr/>
            </a:pPr>
            <a:r>
              <a:rPr lang="en-US" sz="54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n-lt"/>
                <a:ea typeface="+mn-ea"/>
              </a:rPr>
              <a:t>vocabulary</a:t>
            </a:r>
          </a:p>
        </p:txBody>
      </p:sp>
      <p:sp>
        <p:nvSpPr>
          <p:cNvPr id="5" name="Rectangle 4"/>
          <p:cNvSpPr/>
          <p:nvPr/>
        </p:nvSpPr>
        <p:spPr>
          <a:xfrm rot="1300353">
            <a:off x="5498313" y="2461374"/>
            <a:ext cx="3602525" cy="923330"/>
          </a:xfrm>
          <a:prstGeom prst="rect">
            <a:avLst/>
          </a:prstGeom>
          <a:noFill/>
        </p:spPr>
        <p:txBody>
          <a:bodyPr wrap="none">
            <a:spAutoFit/>
          </a:bodyPr>
          <a:lstStyle/>
          <a:p>
            <a:pPr algn="ctr" fontAlgn="auto">
              <a:spcBef>
                <a:spcPts val="0"/>
              </a:spcBef>
              <a:spcAft>
                <a:spcPts val="0"/>
              </a:spcAft>
              <a:defRPr/>
            </a:pPr>
            <a:r>
              <a:rPr lang="en-US" sz="54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n-lt"/>
                <a:ea typeface="+mn-ea"/>
              </a:rPr>
              <a:t>information</a:t>
            </a:r>
          </a:p>
        </p:txBody>
      </p:sp>
      <p:sp>
        <p:nvSpPr>
          <p:cNvPr id="6" name="Rectangle 5"/>
          <p:cNvSpPr/>
          <p:nvPr/>
        </p:nvSpPr>
        <p:spPr>
          <a:xfrm rot="1150131">
            <a:off x="780408" y="3664647"/>
            <a:ext cx="2055371" cy="923330"/>
          </a:xfrm>
          <a:prstGeom prst="rect">
            <a:avLst/>
          </a:prstGeom>
          <a:noFill/>
        </p:spPr>
        <p:txBody>
          <a:bodyPr wrap="none">
            <a:spAutoFit/>
          </a:bodyPr>
          <a:lstStyle/>
          <a:p>
            <a:pPr algn="ctr" fontAlgn="auto">
              <a:spcBef>
                <a:spcPts val="0"/>
              </a:spcBef>
              <a:spcAft>
                <a:spcPts val="0"/>
              </a:spcAft>
              <a:defRPr/>
            </a:pPr>
            <a:r>
              <a:rPr lang="en-US" sz="54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n-lt"/>
                <a:ea typeface="+mn-ea"/>
              </a:rPr>
              <a:t>theme</a:t>
            </a:r>
          </a:p>
        </p:txBody>
      </p:sp>
      <p:sp>
        <p:nvSpPr>
          <p:cNvPr id="7" name="Rectangle 6"/>
          <p:cNvSpPr/>
          <p:nvPr/>
        </p:nvSpPr>
        <p:spPr>
          <a:xfrm rot="19455625">
            <a:off x="67529" y="4807198"/>
            <a:ext cx="2146678" cy="923330"/>
          </a:xfrm>
          <a:prstGeom prst="rect">
            <a:avLst/>
          </a:prstGeom>
          <a:noFill/>
        </p:spPr>
        <p:txBody>
          <a:bodyPr wrap="none">
            <a:spAutoFit/>
          </a:bodyPr>
          <a:lstStyle/>
          <a:p>
            <a:pPr algn="ctr" fontAlgn="auto">
              <a:spcBef>
                <a:spcPts val="0"/>
              </a:spcBef>
              <a:spcAft>
                <a:spcPts val="0"/>
              </a:spcAft>
              <a:defRPr/>
            </a:pPr>
            <a:r>
              <a:rPr lang="en-US" sz="54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n-lt"/>
                <a:ea typeface="+mn-ea"/>
              </a:rPr>
              <a:t>setting</a:t>
            </a:r>
          </a:p>
        </p:txBody>
      </p:sp>
      <p:sp>
        <p:nvSpPr>
          <p:cNvPr id="8" name="Rectangle 7"/>
          <p:cNvSpPr/>
          <p:nvPr/>
        </p:nvSpPr>
        <p:spPr>
          <a:xfrm>
            <a:off x="1447800" y="5715000"/>
            <a:ext cx="5918415" cy="923330"/>
          </a:xfrm>
          <a:prstGeom prst="rect">
            <a:avLst/>
          </a:prstGeom>
          <a:noFill/>
        </p:spPr>
        <p:txBody>
          <a:bodyPr wrap="none">
            <a:spAutoFit/>
          </a:bodyPr>
          <a:lstStyle/>
          <a:p>
            <a:pPr algn="ctr" fontAlgn="auto">
              <a:spcBef>
                <a:spcPts val="0"/>
              </a:spcBef>
              <a:spcAft>
                <a:spcPts val="0"/>
              </a:spcAft>
              <a:defRPr/>
            </a:pPr>
            <a:r>
              <a:rPr lang="en-US" sz="54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n-lt"/>
                <a:ea typeface="+mn-ea"/>
              </a:rPr>
              <a:t>making connections</a:t>
            </a:r>
          </a:p>
        </p:txBody>
      </p:sp>
      <p:sp>
        <p:nvSpPr>
          <p:cNvPr id="9" name="Rectangle 8"/>
          <p:cNvSpPr/>
          <p:nvPr/>
        </p:nvSpPr>
        <p:spPr>
          <a:xfrm rot="20495529">
            <a:off x="4598520" y="4423082"/>
            <a:ext cx="4515210" cy="923330"/>
          </a:xfrm>
          <a:prstGeom prst="rect">
            <a:avLst/>
          </a:prstGeom>
          <a:noFill/>
        </p:spPr>
        <p:txBody>
          <a:bodyPr wrap="none">
            <a:spAutoFit/>
          </a:bodyPr>
          <a:lstStyle/>
          <a:p>
            <a:pPr algn="ctr" fontAlgn="auto">
              <a:spcBef>
                <a:spcPts val="0"/>
              </a:spcBef>
              <a:spcAft>
                <a:spcPts val="0"/>
              </a:spcAft>
              <a:defRPr/>
            </a:pPr>
            <a:r>
              <a:rPr lang="en-US" sz="54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n-lt"/>
                <a:ea typeface="+mn-ea"/>
              </a:rPr>
              <a:t>entertainment </a:t>
            </a:r>
          </a:p>
        </p:txBody>
      </p:sp>
      <p:sp>
        <p:nvSpPr>
          <p:cNvPr id="10" name="Rectangle 9"/>
          <p:cNvSpPr/>
          <p:nvPr/>
        </p:nvSpPr>
        <p:spPr>
          <a:xfrm>
            <a:off x="1981200" y="3124200"/>
            <a:ext cx="5536645" cy="923330"/>
          </a:xfrm>
          <a:prstGeom prst="rect">
            <a:avLst/>
          </a:prstGeom>
          <a:noFill/>
        </p:spPr>
        <p:txBody>
          <a:bodyPr wrap="none">
            <a:spAutoFit/>
          </a:bodyPr>
          <a:lstStyle/>
          <a:p>
            <a:pPr algn="ctr" fontAlgn="auto">
              <a:spcBef>
                <a:spcPts val="0"/>
              </a:spcBef>
              <a:spcAft>
                <a:spcPts val="0"/>
              </a:spcAft>
              <a:defRPr/>
            </a:pPr>
            <a:r>
              <a:rPr lang="en-US" sz="54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n-lt"/>
                <a:ea typeface="+mn-ea"/>
              </a:rPr>
              <a:t>writing techniques</a:t>
            </a:r>
          </a:p>
        </p:txBody>
      </p:sp>
      <p:sp>
        <p:nvSpPr>
          <p:cNvPr id="11" name="Rectangle 10"/>
          <p:cNvSpPr/>
          <p:nvPr/>
        </p:nvSpPr>
        <p:spPr>
          <a:xfrm rot="20795924">
            <a:off x="2816956" y="4308985"/>
            <a:ext cx="2441694" cy="923330"/>
          </a:xfrm>
          <a:prstGeom prst="rect">
            <a:avLst/>
          </a:prstGeom>
          <a:noFill/>
        </p:spPr>
        <p:txBody>
          <a:bodyPr wrap="none">
            <a:spAutoFit/>
          </a:bodyPr>
          <a:lstStyle/>
          <a:p>
            <a:pPr algn="ctr" fontAlgn="auto">
              <a:spcBef>
                <a:spcPts val="0"/>
              </a:spcBef>
              <a:spcAft>
                <a:spcPts val="0"/>
              </a:spcAft>
              <a:defRPr/>
            </a:pPr>
            <a:r>
              <a:rPr lang="en-US" sz="54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n-lt"/>
                <a:ea typeface="+mn-ea"/>
              </a:rPr>
              <a:t>fluency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2" presetClass="exit" presetSubtype="4" fill="hold" nodeType="clickEffect">
                                  <p:stCondLst>
                                    <p:cond delay="0"/>
                                  </p:stCondLst>
                                  <p:childTnLst>
                                    <p:animEffect transition="out" filter="slide(fromBottom)">
                                      <p:cBhvr>
                                        <p:cTn id="20" dur="500"/>
                                        <p:tgtEl>
                                          <p:spTgt spid="3">
                                            <p:txEl>
                                              <p:pRg st="0" end="0"/>
                                            </p:txEl>
                                          </p:spTgt>
                                        </p:tgtEl>
                                      </p:cBhvr>
                                    </p:animEffect>
                                    <p:set>
                                      <p:cBhvr>
                                        <p:cTn id="21"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2" presetClass="exit" presetSubtype="4" fill="hold" nodeType="clickEffect">
                                  <p:stCondLst>
                                    <p:cond delay="0"/>
                                  </p:stCondLst>
                                  <p:childTnLst>
                                    <p:animEffect transition="out" filter="slide(fromBottom)">
                                      <p:cBhvr>
                                        <p:cTn id="29" dur="500"/>
                                        <p:tgtEl>
                                          <p:spTgt spid="3">
                                            <p:txEl>
                                              <p:pRg st="1" end="1"/>
                                            </p:txEl>
                                          </p:spTgt>
                                        </p:tgtEl>
                                      </p:cBhvr>
                                    </p:animEffect>
                                    <p:set>
                                      <p:cBhvr>
                                        <p:cTn id="30"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2" presetClass="exit" presetSubtype="4" fill="hold" nodeType="clickEffect">
                                  <p:stCondLst>
                                    <p:cond delay="0"/>
                                  </p:stCondLst>
                                  <p:childTnLst>
                                    <p:animEffect transition="out" filter="slide(fromBottom)">
                                      <p:cBhvr>
                                        <p:cTn id="38" dur="500"/>
                                        <p:tgtEl>
                                          <p:spTgt spid="3">
                                            <p:txEl>
                                              <p:pRg st="2" end="2"/>
                                            </p:txEl>
                                          </p:spTgt>
                                        </p:tgtEl>
                                      </p:cBhvr>
                                    </p:animEffect>
                                    <p:set>
                                      <p:cBhvr>
                                        <p:cTn id="39" dur="1" fill="hold">
                                          <p:stCondLst>
                                            <p:cond delay="499"/>
                                          </p:stCondLst>
                                        </p:cTn>
                                        <p:tgtEl>
                                          <p:spTgt spid="3">
                                            <p:txEl>
                                              <p:pRg st="2" end="2"/>
                                            </p:txEl>
                                          </p:spTgt>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11"/>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2" presetClass="exit" presetSubtype="4" fill="hold" nodeType="clickEffect">
                                  <p:stCondLst>
                                    <p:cond delay="0"/>
                                  </p:stCondLst>
                                  <p:childTnLst>
                                    <p:animEffect transition="out" filter="slide(fromBottom)">
                                      <p:cBhvr>
                                        <p:cTn id="47" dur="500"/>
                                        <p:tgtEl>
                                          <p:spTgt spid="3">
                                            <p:txEl>
                                              <p:pRg st="3" end="3"/>
                                            </p:txEl>
                                          </p:spTgt>
                                        </p:tgtEl>
                                      </p:cBhvr>
                                    </p:animEffect>
                                    <p:set>
                                      <p:cBhvr>
                                        <p:cTn id="48" dur="1" fill="hold">
                                          <p:stCondLst>
                                            <p:cond delay="499"/>
                                          </p:stCondLst>
                                        </p:cTn>
                                        <p:tgtEl>
                                          <p:spTgt spid="3">
                                            <p:txEl>
                                              <p:pRg st="3" end="3"/>
                                            </p:txEl>
                                          </p:spTgt>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9"/>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6"/>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7"/>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1"/>
          <p:cNvSpPr>
            <a:spLocks noGrp="1"/>
          </p:cNvSpPr>
          <p:nvPr>
            <p:ph type="title"/>
          </p:nvPr>
        </p:nvSpPr>
        <p:spPr>
          <a:xfrm>
            <a:off x="1524000" y="304800"/>
            <a:ext cx="6135688" cy="1023938"/>
          </a:xfrm>
        </p:spPr>
        <p:txBody>
          <a:bodyPr/>
          <a:lstStyle/>
          <a:p>
            <a:pPr eaLnBrk="1" hangingPunct="1"/>
            <a:r>
              <a:rPr lang="en-US" sz="5400" smtClean="0"/>
              <a:t>Self-Selected Texts</a:t>
            </a:r>
          </a:p>
        </p:txBody>
      </p:sp>
      <p:sp>
        <p:nvSpPr>
          <p:cNvPr id="8" name="Text Placeholder 7"/>
          <p:cNvSpPr>
            <a:spLocks noGrp="1"/>
          </p:cNvSpPr>
          <p:nvPr>
            <p:ph type="body" sz="half" idx="2"/>
          </p:nvPr>
        </p:nvSpPr>
        <p:spPr>
          <a:xfrm>
            <a:off x="2057400" y="1676400"/>
            <a:ext cx="4876800" cy="4724400"/>
          </a:xfrm>
        </p:spPr>
        <p:txBody>
          <a:bodyPr/>
          <a:lstStyle/>
          <a:p>
            <a:pPr lvl="1" eaLnBrk="1" hangingPunct="1">
              <a:buFont typeface="Arial" pitchFamily="34" charset="0"/>
              <a:buChar char="•"/>
            </a:pPr>
            <a:r>
              <a:rPr lang="en-US" sz="4000" smtClean="0"/>
              <a:t>Previewing</a:t>
            </a:r>
          </a:p>
          <a:p>
            <a:pPr lvl="1" eaLnBrk="1" hangingPunct="1">
              <a:buFont typeface="Arial" pitchFamily="34" charset="0"/>
              <a:buChar char="•"/>
            </a:pPr>
            <a:r>
              <a:rPr lang="en-US" sz="4000" smtClean="0"/>
              <a:t>KWL</a:t>
            </a:r>
          </a:p>
          <a:p>
            <a:pPr lvl="1" eaLnBrk="1" hangingPunct="1">
              <a:buFont typeface="Arial" pitchFamily="34" charset="0"/>
              <a:buChar char="•"/>
            </a:pPr>
            <a:r>
              <a:rPr lang="en-US" sz="4000" smtClean="0"/>
              <a:t>Sticky notes</a:t>
            </a:r>
          </a:p>
          <a:p>
            <a:pPr lvl="1" eaLnBrk="1" hangingPunct="1">
              <a:buFont typeface="Arial" pitchFamily="34" charset="0"/>
              <a:buChar char="•"/>
            </a:pPr>
            <a:r>
              <a:rPr lang="en-US" sz="4000" smtClean="0"/>
              <a:t>Questioning</a:t>
            </a:r>
          </a:p>
          <a:p>
            <a:pPr lvl="1" eaLnBrk="1" hangingPunct="1">
              <a:buFont typeface="Arial" pitchFamily="34" charset="0"/>
              <a:buChar char="•"/>
            </a:pPr>
            <a:r>
              <a:rPr lang="en-US" sz="4000" smtClean="0"/>
              <a:t>Self monitoring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slide(fromBottom)">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slide(fromBottom)">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slide(fromBottom)">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slide(fromBottom)">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slide(fromBottom)">
                                      <p:cBhvr>
                                        <p:cTn id="27"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1524000" y="457200"/>
            <a:ext cx="5867400" cy="838200"/>
          </a:xfrm>
        </p:spPr>
        <p:txBody>
          <a:bodyPr/>
          <a:lstStyle/>
          <a:p>
            <a:pPr eaLnBrk="1" hangingPunct="1"/>
            <a:r>
              <a:rPr lang="en-US" sz="5400" smtClean="0"/>
              <a:t>Interest Grabbers…</a:t>
            </a:r>
          </a:p>
        </p:txBody>
      </p:sp>
      <p:sp>
        <p:nvSpPr>
          <p:cNvPr id="3" name="Content Placeholder 2"/>
          <p:cNvSpPr>
            <a:spLocks noGrp="1"/>
          </p:cNvSpPr>
          <p:nvPr>
            <p:ph idx="1"/>
          </p:nvPr>
        </p:nvSpPr>
        <p:spPr>
          <a:xfrm>
            <a:off x="1600200" y="1524000"/>
            <a:ext cx="6553200" cy="3962400"/>
          </a:xfrm>
        </p:spPr>
        <p:txBody>
          <a:bodyPr/>
          <a:lstStyle/>
          <a:p>
            <a:pPr eaLnBrk="1" hangingPunct="1"/>
            <a:r>
              <a:rPr lang="en-US" sz="4000" smtClean="0"/>
              <a:t>Book trailers</a:t>
            </a:r>
          </a:p>
          <a:p>
            <a:pPr eaLnBrk="1" hangingPunct="1"/>
            <a:r>
              <a:rPr lang="en-US" sz="4000" smtClean="0"/>
              <a:t>Think like a character</a:t>
            </a:r>
          </a:p>
          <a:p>
            <a:pPr eaLnBrk="1" hangingPunct="1"/>
            <a:r>
              <a:rPr lang="en-US" sz="4000" smtClean="0"/>
              <a:t>Tea party/Book bits</a:t>
            </a:r>
          </a:p>
          <a:p>
            <a:pPr eaLnBrk="1" hangingPunct="1"/>
            <a:r>
              <a:rPr lang="en-US" sz="4000" smtClean="0"/>
              <a:t>Anticipation/Reaction guide</a:t>
            </a:r>
          </a:p>
          <a:p>
            <a:pPr eaLnBrk="1" hangingPunct="1"/>
            <a:r>
              <a:rPr lang="en-US" sz="4000" smtClean="0"/>
              <a:t>Book Talks</a:t>
            </a:r>
          </a:p>
          <a:p>
            <a:pPr eaLnBrk="1" hangingPunct="1"/>
            <a:endParaRPr lang="en-US" sz="4000" smtClean="0"/>
          </a:p>
          <a:p>
            <a:pPr eaLnBrk="1" hangingPunct="1"/>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Bottom)">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Bottom)">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533400" y="4572000"/>
            <a:ext cx="7772400" cy="1362075"/>
          </a:xfrm>
        </p:spPr>
        <p:txBody>
          <a:bodyPr/>
          <a:lstStyle/>
          <a:p>
            <a:pPr eaLnBrk="1" hangingPunct="1"/>
            <a:r>
              <a:rPr lang="en-US" cap="none" smtClean="0"/>
              <a:t>BEYOND THE BARRIERS</a:t>
            </a:r>
            <a:endParaRPr lang="en-US" i="1" cap="none" smtClean="0"/>
          </a:p>
        </p:txBody>
      </p:sp>
      <p:sp>
        <p:nvSpPr>
          <p:cNvPr id="4" name="Text Placeholder 7"/>
          <p:cNvSpPr>
            <a:spLocks noGrp="1"/>
          </p:cNvSpPr>
          <p:nvPr>
            <p:ph type="body" idx="1"/>
          </p:nvPr>
        </p:nvSpPr>
        <p:spPr>
          <a:xfrm>
            <a:off x="533400" y="5105400"/>
            <a:ext cx="7772400" cy="1500187"/>
          </a:xfrm>
        </p:spPr>
        <p:txBody>
          <a:bodyPr rtlCol="0">
            <a:normAutofit/>
          </a:bodyPr>
          <a:lstStyle/>
          <a:p>
            <a:pPr algn="ctr" eaLnBrk="1" fontAlgn="auto" hangingPunct="1">
              <a:spcAft>
                <a:spcPts val="0"/>
              </a:spcAft>
              <a:defRPr/>
            </a:pPr>
            <a:r>
              <a:rPr lang="en-US" sz="8000" b="1" dirty="0" smtClean="0">
                <a:ln w="3175">
                  <a:solidFill>
                    <a:schemeClr val="accent6"/>
                  </a:solidFill>
                </a:ln>
                <a:solidFill>
                  <a:srgbClr val="FFCC00"/>
                </a:solidFill>
                <a:effectLst>
                  <a:outerShdw blurRad="80000" dist="40000" dir="5040000" algn="tl">
                    <a:srgbClr val="000000">
                      <a:alpha val="30000"/>
                    </a:srgbClr>
                  </a:outerShdw>
                </a:effectLst>
                <a:ea typeface="+mn-ea"/>
              </a:rPr>
              <a:t>CULTURAL</a:t>
            </a:r>
            <a:endParaRPr lang="en-US" sz="8000" dirty="0">
              <a:solidFill>
                <a:srgbClr val="FFCC00"/>
              </a:solidFill>
              <a:ea typeface="+mn-ea"/>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eaLnBrk="1" hangingPunct="1"/>
            <a:r>
              <a:rPr lang="en-US" smtClean="0"/>
              <a:t>Why?</a:t>
            </a:r>
          </a:p>
        </p:txBody>
      </p:sp>
      <p:pic>
        <p:nvPicPr>
          <p:cNvPr id="33795" name="Picture 3" descr="Dropout rate trends.jpg"/>
          <p:cNvPicPr>
            <a:picLocks noChangeAspect="1"/>
          </p:cNvPicPr>
          <p:nvPr/>
        </p:nvPicPr>
        <p:blipFill>
          <a:blip r:embed="rId2"/>
          <a:srcRect/>
          <a:stretch>
            <a:fillRect/>
          </a:stretch>
        </p:blipFill>
        <p:spPr bwMode="auto">
          <a:xfrm>
            <a:off x="685800" y="1219200"/>
            <a:ext cx="7969250" cy="5405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Content Placeholder 2"/>
          <p:cNvSpPr>
            <a:spLocks noGrp="1"/>
          </p:cNvSpPr>
          <p:nvPr>
            <p:ph idx="1"/>
          </p:nvPr>
        </p:nvSpPr>
        <p:spPr>
          <a:xfrm>
            <a:off x="0" y="990600"/>
            <a:ext cx="9144000" cy="4267200"/>
          </a:xfrm>
        </p:spPr>
        <p:txBody>
          <a:bodyPr/>
          <a:lstStyle/>
          <a:p>
            <a:pPr algn="ctr" eaLnBrk="1" hangingPunct="1">
              <a:spcBef>
                <a:spcPts val="0"/>
              </a:spcBef>
              <a:buNone/>
            </a:pPr>
            <a:r>
              <a:rPr lang="en-US" sz="3600" b="1" dirty="0" smtClean="0">
                <a:ln w="31550" cmpd="sng">
                  <a:solidFill>
                    <a:srgbClr val="F22908"/>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Castellar" pitchFamily="18" charset="0"/>
              </a:rPr>
              <a:t>ENVIRONMENTAL</a:t>
            </a:r>
            <a:r>
              <a:rPr lang="en-US" sz="2800" dirty="0" smtClean="0"/>
              <a:t>  </a:t>
            </a:r>
          </a:p>
          <a:p>
            <a:pPr algn="ctr" eaLnBrk="1" hangingPunct="1">
              <a:spcBef>
                <a:spcPts val="0"/>
              </a:spcBef>
              <a:buNone/>
            </a:pPr>
            <a:r>
              <a:rPr lang="en-US" sz="2800" dirty="0" smtClean="0"/>
              <a:t>Creating positive learning environments</a:t>
            </a:r>
          </a:p>
          <a:p>
            <a:pPr algn="ctr" eaLnBrk="1" hangingPunct="1">
              <a:spcBef>
                <a:spcPts val="0"/>
              </a:spcBef>
              <a:buNone/>
            </a:pPr>
            <a:r>
              <a:rPr lang="en-US" sz="3600" b="1" dirty="0" smtClean="0">
                <a:ln w="31550" cmpd="sng">
                  <a:solidFill>
                    <a:srgbClr val="F22908"/>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Castellar" pitchFamily="18" charset="0"/>
              </a:rPr>
              <a:t>personal</a:t>
            </a:r>
            <a:r>
              <a:rPr lang="en-US" dirty="0" smtClean="0"/>
              <a:t>  </a:t>
            </a:r>
          </a:p>
          <a:p>
            <a:pPr algn="ctr" eaLnBrk="1" hangingPunct="1">
              <a:spcBef>
                <a:spcPts val="0"/>
              </a:spcBef>
              <a:buNone/>
            </a:pPr>
            <a:r>
              <a:rPr lang="en-US" sz="2800" dirty="0" smtClean="0"/>
              <a:t>Building meaningful relationships with students</a:t>
            </a:r>
          </a:p>
          <a:p>
            <a:pPr algn="ctr" eaLnBrk="1" hangingPunct="1">
              <a:spcBef>
                <a:spcPts val="0"/>
              </a:spcBef>
              <a:buNone/>
            </a:pPr>
            <a:r>
              <a:rPr lang="en-US" sz="3600" b="1" dirty="0" smtClean="0">
                <a:ln w="31550" cmpd="sng">
                  <a:solidFill>
                    <a:srgbClr val="F22908"/>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Castellar" pitchFamily="18" charset="0"/>
              </a:rPr>
              <a:t>purposeful </a:t>
            </a:r>
          </a:p>
          <a:p>
            <a:pPr algn="ctr" eaLnBrk="1" hangingPunct="1">
              <a:spcBef>
                <a:spcPts val="0"/>
              </a:spcBef>
              <a:buNone/>
            </a:pPr>
            <a:r>
              <a:rPr lang="en-US" sz="2800" dirty="0" smtClean="0"/>
              <a:t>Setting a purpose for reading</a:t>
            </a:r>
          </a:p>
          <a:p>
            <a:pPr algn="ctr" eaLnBrk="1" hangingPunct="1">
              <a:spcBef>
                <a:spcPts val="0"/>
              </a:spcBef>
              <a:buNone/>
            </a:pPr>
            <a:r>
              <a:rPr lang="en-US" sz="3600" b="1" dirty="0" smtClean="0">
                <a:ln w="31550" cmpd="sng">
                  <a:solidFill>
                    <a:srgbClr val="F22908"/>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Castellar" pitchFamily="18" charset="0"/>
              </a:rPr>
              <a:t>cultural </a:t>
            </a:r>
          </a:p>
          <a:p>
            <a:pPr algn="ctr" eaLnBrk="1" hangingPunct="1">
              <a:spcBef>
                <a:spcPts val="0"/>
              </a:spcBef>
              <a:buNone/>
            </a:pPr>
            <a:r>
              <a:rPr lang="en-US" sz="2800" dirty="0" smtClean="0"/>
              <a:t>Increasing cultural relevance</a:t>
            </a:r>
          </a:p>
          <a:p>
            <a:pPr algn="ctr" eaLnBrk="1" hangingPunct="1">
              <a:spcBef>
                <a:spcPts val="0"/>
              </a:spcBef>
              <a:buNone/>
            </a:pPr>
            <a:r>
              <a:rPr lang="en-US" sz="3600" b="1" dirty="0" smtClean="0">
                <a:ln w="31550" cmpd="sng">
                  <a:solidFill>
                    <a:srgbClr val="F22908"/>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Castellar" pitchFamily="18" charset="0"/>
              </a:rPr>
              <a:t>thoughtful</a:t>
            </a:r>
            <a:r>
              <a:rPr lang="en-US" sz="3600" b="1" dirty="0" smtClean="0"/>
              <a:t> </a:t>
            </a:r>
          </a:p>
          <a:p>
            <a:pPr algn="ctr" eaLnBrk="1" hangingPunct="1">
              <a:spcBef>
                <a:spcPts val="0"/>
              </a:spcBef>
              <a:buNone/>
            </a:pPr>
            <a:r>
              <a:rPr lang="en-US" sz="2800" dirty="0" smtClean="0"/>
              <a:t>Active Instructional Techniques</a:t>
            </a:r>
          </a:p>
          <a:p>
            <a:pPr eaLnBrk="1" hangingPunct="1"/>
            <a:endParaRPr lang="en-US" dirty="0" smtClean="0"/>
          </a:p>
          <a:p>
            <a:pPr eaLnBrk="1" hangingPunct="1"/>
            <a:endParaRPr lang="en-US" dirty="0" smtClean="0"/>
          </a:p>
        </p:txBody>
      </p:sp>
      <p:sp>
        <p:nvSpPr>
          <p:cNvPr id="8195" name="Title 4"/>
          <p:cNvSpPr>
            <a:spLocks noGrp="1"/>
          </p:cNvSpPr>
          <p:nvPr>
            <p:ph type="title"/>
          </p:nvPr>
        </p:nvSpPr>
        <p:spPr>
          <a:xfrm>
            <a:off x="0" y="0"/>
            <a:ext cx="9144000" cy="901700"/>
          </a:xfrm>
        </p:spPr>
        <p:txBody>
          <a:bodyPr/>
          <a:lstStyle/>
          <a:p>
            <a:pPr algn="ctr" eaLnBrk="1" hangingPunct="1"/>
            <a:r>
              <a:rPr lang="en-US" sz="3200" dirty="0" smtClean="0">
                <a:latin typeface="Arial Black" pitchFamily="34" charset="0"/>
              </a:rPr>
              <a:t>THIS SESSION WILL FOCUS ON:</a:t>
            </a:r>
          </a:p>
        </p:txBody>
      </p:sp>
      <p:sp>
        <p:nvSpPr>
          <p:cNvPr id="7" name="Rectangle 6"/>
          <p:cNvSpPr/>
          <p:nvPr/>
        </p:nvSpPr>
        <p:spPr>
          <a:xfrm>
            <a:off x="0" y="6096000"/>
            <a:ext cx="8229600" cy="769441"/>
          </a:xfrm>
          <a:prstGeom prst="rect">
            <a:avLst/>
          </a:prstGeom>
          <a:ln>
            <a:noFill/>
          </a:ln>
        </p:spPr>
        <p:txBody>
          <a:bodyPr wrap="square">
            <a:spAutoFit/>
          </a:bodyPr>
          <a:lstStyle/>
          <a:p>
            <a:pPr fontAlgn="auto">
              <a:spcBef>
                <a:spcPts val="0"/>
              </a:spcBef>
              <a:spcAft>
                <a:spcPts val="0"/>
              </a:spcAft>
              <a:defRPr/>
            </a:pPr>
            <a:r>
              <a:rPr lang="en-US" sz="4400" b="1" dirty="0">
                <a:ln w="3175">
                  <a:solidFill>
                    <a:srgbClr val="000000"/>
                  </a:solidFill>
                </a:ln>
                <a:solidFill>
                  <a:srgbClr val="FFC000"/>
                </a:solidFill>
                <a:effectLst>
                  <a:outerShdw blurRad="80000" dist="40000" dir="5040000" algn="tl">
                    <a:srgbClr val="000000">
                      <a:alpha val="30000"/>
                    </a:srgbClr>
                  </a:outerShdw>
                </a:effectLst>
                <a:latin typeface="+mn-lt"/>
                <a:ea typeface="+mn-ea"/>
              </a:rPr>
              <a:t>Increasing Student Engagement</a:t>
            </a:r>
            <a:endParaRPr lang="en-US" sz="4400" dirty="0">
              <a:ln w="3175">
                <a:solidFill>
                  <a:srgbClr val="000000"/>
                </a:solidFill>
              </a:ln>
              <a:solidFill>
                <a:srgbClr val="FFC000"/>
              </a:solidFill>
              <a:latin typeface="+mn-lt"/>
              <a:ea typeface="+mn-ea"/>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pPr eaLnBrk="1" hangingPunct="1">
              <a:defRPr/>
            </a:pPr>
            <a:r>
              <a:rPr lang="en-US" sz="4000" smtClean="0"/>
              <a:t>What Does it Mean to be Culturally Relevant?</a:t>
            </a:r>
          </a:p>
        </p:txBody>
      </p:sp>
      <p:sp>
        <p:nvSpPr>
          <p:cNvPr id="35843" name="Content Placeholder 4"/>
          <p:cNvSpPr>
            <a:spLocks noGrp="1"/>
          </p:cNvSpPr>
          <p:nvPr>
            <p:ph idx="1"/>
          </p:nvPr>
        </p:nvSpPr>
        <p:spPr>
          <a:xfrm>
            <a:off x="457200" y="1524000"/>
            <a:ext cx="4343400" cy="4800600"/>
          </a:xfrm>
        </p:spPr>
        <p:txBody>
          <a:bodyPr/>
          <a:lstStyle/>
          <a:p>
            <a:pPr eaLnBrk="1" hangingPunct="1"/>
            <a:r>
              <a:rPr lang="en-US" smtClean="0"/>
              <a:t>Based on Ladson-Billings work, being culturally relevant means taking education and inserting it into students' cultural lives (Ladson-Billings, 1995). </a:t>
            </a:r>
          </a:p>
        </p:txBody>
      </p:sp>
      <p:pic>
        <p:nvPicPr>
          <p:cNvPr id="35844" name="Picture 5" descr="cultural diversity comic.jpg"/>
          <p:cNvPicPr>
            <a:picLocks noChangeAspect="1"/>
          </p:cNvPicPr>
          <p:nvPr/>
        </p:nvPicPr>
        <p:blipFill>
          <a:blip r:embed="rId2"/>
          <a:srcRect/>
          <a:stretch>
            <a:fillRect/>
          </a:stretch>
        </p:blipFill>
        <p:spPr bwMode="auto">
          <a:xfrm>
            <a:off x="5029200" y="1547813"/>
            <a:ext cx="4114800" cy="53101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10200" y="274638"/>
            <a:ext cx="3276600" cy="1143000"/>
          </a:xfrm>
        </p:spPr>
        <p:txBody>
          <a:bodyPr>
            <a:normAutofit fontScale="90000"/>
          </a:bodyPr>
          <a:lstStyle/>
          <a:p>
            <a:pPr eaLnBrk="1" hangingPunct="1">
              <a:defRPr/>
            </a:pPr>
            <a:r>
              <a:rPr lang="en-US" sz="4000" smtClean="0"/>
              <a:t>How to Create an Equitable Classroom?</a:t>
            </a:r>
          </a:p>
        </p:txBody>
      </p:sp>
      <p:sp>
        <p:nvSpPr>
          <p:cNvPr id="36867" name="Content Placeholder 2"/>
          <p:cNvSpPr>
            <a:spLocks noGrp="1"/>
          </p:cNvSpPr>
          <p:nvPr>
            <p:ph idx="1"/>
          </p:nvPr>
        </p:nvSpPr>
        <p:spPr>
          <a:xfrm>
            <a:off x="5257800" y="1905000"/>
            <a:ext cx="3429000" cy="4648200"/>
          </a:xfrm>
        </p:spPr>
        <p:txBody>
          <a:bodyPr/>
          <a:lstStyle/>
          <a:p>
            <a:pPr eaLnBrk="1" hangingPunct="1"/>
            <a:r>
              <a:rPr lang="en-US" smtClean="0"/>
              <a:t>Keep a positive perspective on families</a:t>
            </a:r>
          </a:p>
          <a:p>
            <a:pPr eaLnBrk="1" hangingPunct="1"/>
            <a:r>
              <a:rPr lang="en-US" smtClean="0"/>
              <a:t>Use the culture to teach</a:t>
            </a:r>
          </a:p>
          <a:p>
            <a:pPr eaLnBrk="1" hangingPunct="1"/>
            <a:r>
              <a:rPr lang="en-US" smtClean="0"/>
              <a:t>Modify curriculum when needed</a:t>
            </a:r>
          </a:p>
        </p:txBody>
      </p:sp>
      <p:pic>
        <p:nvPicPr>
          <p:cNvPr id="36868" name="Picture 4" descr="IMG_0761.jpg"/>
          <p:cNvPicPr>
            <a:picLocks noChangeAspect="1"/>
          </p:cNvPicPr>
          <p:nvPr/>
        </p:nvPicPr>
        <p:blipFill>
          <a:blip r:embed="rId2" cstate="print"/>
          <a:srcRect/>
          <a:stretch>
            <a:fillRect/>
          </a:stretch>
        </p:blipFill>
        <p:spPr bwMode="auto">
          <a:xfrm>
            <a:off x="0" y="0"/>
            <a:ext cx="51435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10"/>
          <p:cNvPicPr>
            <a:picLocks noChangeAspect="1"/>
          </p:cNvPicPr>
          <p:nvPr/>
        </p:nvPicPr>
        <p:blipFill>
          <a:blip r:embed="rId2"/>
          <a:srcRect/>
          <a:stretch>
            <a:fillRect/>
          </a:stretch>
        </p:blipFill>
        <p:spPr bwMode="auto">
          <a:xfrm>
            <a:off x="3733800" y="1143000"/>
            <a:ext cx="3079750" cy="2028825"/>
          </a:xfrm>
          <a:prstGeom prst="rect">
            <a:avLst/>
          </a:prstGeom>
          <a:noFill/>
          <a:ln w="9525">
            <a:noFill/>
            <a:miter lim="800000"/>
            <a:headEnd/>
            <a:tailEnd/>
          </a:ln>
        </p:spPr>
      </p:pic>
      <p:pic>
        <p:nvPicPr>
          <p:cNvPr id="37891" name="Picture 8"/>
          <p:cNvPicPr>
            <a:picLocks noChangeAspect="1"/>
          </p:cNvPicPr>
          <p:nvPr/>
        </p:nvPicPr>
        <p:blipFill>
          <a:blip r:embed="rId3"/>
          <a:srcRect/>
          <a:stretch>
            <a:fillRect/>
          </a:stretch>
        </p:blipFill>
        <p:spPr bwMode="auto">
          <a:xfrm rot="743607">
            <a:off x="6556375" y="987425"/>
            <a:ext cx="2362200" cy="2362200"/>
          </a:xfrm>
          <a:prstGeom prst="rect">
            <a:avLst/>
          </a:prstGeom>
          <a:noFill/>
          <a:ln w="9525">
            <a:noFill/>
            <a:miter lim="800000"/>
            <a:headEnd/>
            <a:tailEnd/>
          </a:ln>
        </p:spPr>
      </p:pic>
      <p:pic>
        <p:nvPicPr>
          <p:cNvPr id="37892" name="Picture 3"/>
          <p:cNvPicPr>
            <a:picLocks noChangeAspect="1"/>
          </p:cNvPicPr>
          <p:nvPr/>
        </p:nvPicPr>
        <p:blipFill>
          <a:blip r:embed="rId4"/>
          <a:srcRect/>
          <a:stretch>
            <a:fillRect/>
          </a:stretch>
        </p:blipFill>
        <p:spPr bwMode="auto">
          <a:xfrm rot="880209">
            <a:off x="396875" y="906463"/>
            <a:ext cx="2184400" cy="3409950"/>
          </a:xfrm>
          <a:prstGeom prst="rect">
            <a:avLst/>
          </a:prstGeom>
          <a:noFill/>
          <a:ln w="9525">
            <a:noFill/>
            <a:miter lim="800000"/>
            <a:headEnd/>
            <a:tailEnd/>
          </a:ln>
        </p:spPr>
      </p:pic>
      <p:pic>
        <p:nvPicPr>
          <p:cNvPr id="37893" name="Picture 6"/>
          <p:cNvPicPr>
            <a:picLocks noChangeAspect="1"/>
          </p:cNvPicPr>
          <p:nvPr/>
        </p:nvPicPr>
        <p:blipFill>
          <a:blip r:embed="rId5"/>
          <a:srcRect/>
          <a:stretch>
            <a:fillRect/>
          </a:stretch>
        </p:blipFill>
        <p:spPr bwMode="auto">
          <a:xfrm rot="-1003479">
            <a:off x="2425700" y="2478088"/>
            <a:ext cx="1752600" cy="2817812"/>
          </a:xfrm>
          <a:prstGeom prst="rect">
            <a:avLst/>
          </a:prstGeom>
          <a:noFill/>
          <a:ln w="9525">
            <a:noFill/>
            <a:miter lim="800000"/>
            <a:headEnd/>
            <a:tailEnd/>
          </a:ln>
        </p:spPr>
      </p:pic>
      <p:sp>
        <p:nvSpPr>
          <p:cNvPr id="37894" name="Title 1"/>
          <p:cNvSpPr>
            <a:spLocks noGrp="1"/>
          </p:cNvSpPr>
          <p:nvPr>
            <p:ph type="title"/>
          </p:nvPr>
        </p:nvSpPr>
        <p:spPr/>
        <p:txBody>
          <a:bodyPr/>
          <a:lstStyle/>
          <a:p>
            <a:pPr eaLnBrk="1" hangingPunct="1"/>
            <a:r>
              <a:rPr lang="en-US" smtClean="0"/>
              <a:t>Culturally Relevant texts</a:t>
            </a:r>
          </a:p>
        </p:txBody>
      </p:sp>
      <p:pic>
        <p:nvPicPr>
          <p:cNvPr id="37895" name="Picture 5"/>
          <p:cNvPicPr>
            <a:picLocks noChangeAspect="1"/>
          </p:cNvPicPr>
          <p:nvPr/>
        </p:nvPicPr>
        <p:blipFill>
          <a:blip r:embed="rId6"/>
          <a:srcRect/>
          <a:stretch>
            <a:fillRect/>
          </a:stretch>
        </p:blipFill>
        <p:spPr bwMode="auto">
          <a:xfrm>
            <a:off x="706438" y="4114800"/>
            <a:ext cx="1846262" cy="2743200"/>
          </a:xfrm>
          <a:prstGeom prst="rect">
            <a:avLst/>
          </a:prstGeom>
          <a:noFill/>
          <a:ln w="9525">
            <a:noFill/>
            <a:miter lim="800000"/>
            <a:headEnd/>
            <a:tailEnd/>
          </a:ln>
        </p:spPr>
      </p:pic>
      <p:pic>
        <p:nvPicPr>
          <p:cNvPr id="37896" name="Picture 7"/>
          <p:cNvPicPr>
            <a:picLocks noChangeAspect="1"/>
          </p:cNvPicPr>
          <p:nvPr/>
        </p:nvPicPr>
        <p:blipFill>
          <a:blip r:embed="rId7"/>
          <a:srcRect/>
          <a:stretch>
            <a:fillRect/>
          </a:stretch>
        </p:blipFill>
        <p:spPr bwMode="auto">
          <a:xfrm rot="726271">
            <a:off x="4114800" y="4386263"/>
            <a:ext cx="1541463" cy="2336800"/>
          </a:xfrm>
          <a:prstGeom prst="rect">
            <a:avLst/>
          </a:prstGeom>
          <a:noFill/>
          <a:ln w="9525">
            <a:noFill/>
            <a:miter lim="800000"/>
            <a:headEnd/>
            <a:tailEnd/>
          </a:ln>
        </p:spPr>
      </p:pic>
      <p:pic>
        <p:nvPicPr>
          <p:cNvPr id="37897" name="Picture 9"/>
          <p:cNvPicPr>
            <a:picLocks noChangeAspect="1"/>
          </p:cNvPicPr>
          <p:nvPr/>
        </p:nvPicPr>
        <p:blipFill>
          <a:blip r:embed="rId8"/>
          <a:srcRect/>
          <a:stretch>
            <a:fillRect/>
          </a:stretch>
        </p:blipFill>
        <p:spPr bwMode="auto">
          <a:xfrm>
            <a:off x="5334000" y="3276600"/>
            <a:ext cx="2298700" cy="2241550"/>
          </a:xfrm>
          <a:prstGeom prst="rect">
            <a:avLst/>
          </a:prstGeom>
          <a:noFill/>
          <a:ln w="9525">
            <a:noFill/>
            <a:miter lim="800000"/>
            <a:headEnd/>
            <a:tailEnd/>
          </a:ln>
        </p:spPr>
      </p:pic>
      <p:pic>
        <p:nvPicPr>
          <p:cNvPr id="37898" name="Picture 4"/>
          <p:cNvPicPr>
            <a:picLocks noChangeAspect="1"/>
          </p:cNvPicPr>
          <p:nvPr/>
        </p:nvPicPr>
        <p:blipFill>
          <a:blip r:embed="rId9"/>
          <a:srcRect/>
          <a:stretch>
            <a:fillRect/>
          </a:stretch>
        </p:blipFill>
        <p:spPr bwMode="auto">
          <a:xfrm>
            <a:off x="6858000" y="3886200"/>
            <a:ext cx="1973263" cy="2743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533400" y="4572000"/>
            <a:ext cx="7772400" cy="1362075"/>
          </a:xfrm>
        </p:spPr>
        <p:txBody>
          <a:bodyPr/>
          <a:lstStyle/>
          <a:p>
            <a:pPr eaLnBrk="1" hangingPunct="1"/>
            <a:r>
              <a:rPr lang="en-US" cap="none" smtClean="0"/>
              <a:t>BEYOND THE FACTS</a:t>
            </a:r>
            <a:endParaRPr lang="en-US" i="1" cap="none" smtClean="0"/>
          </a:p>
        </p:txBody>
      </p:sp>
      <p:sp>
        <p:nvSpPr>
          <p:cNvPr id="4" name="Text Placeholder 7"/>
          <p:cNvSpPr>
            <a:spLocks noGrp="1"/>
          </p:cNvSpPr>
          <p:nvPr>
            <p:ph type="body" idx="1"/>
          </p:nvPr>
        </p:nvSpPr>
        <p:spPr>
          <a:xfrm>
            <a:off x="533400" y="5105400"/>
            <a:ext cx="7772400" cy="1500187"/>
          </a:xfrm>
        </p:spPr>
        <p:txBody>
          <a:bodyPr rtlCol="0">
            <a:normAutofit/>
          </a:bodyPr>
          <a:lstStyle/>
          <a:p>
            <a:pPr algn="ctr" eaLnBrk="1" fontAlgn="auto" hangingPunct="1">
              <a:spcAft>
                <a:spcPts val="0"/>
              </a:spcAft>
              <a:defRPr/>
            </a:pPr>
            <a:r>
              <a:rPr lang="en-US" sz="8000" b="1" dirty="0" smtClean="0">
                <a:ln w="3175">
                  <a:solidFill>
                    <a:schemeClr val="accent6"/>
                  </a:solidFill>
                </a:ln>
                <a:solidFill>
                  <a:srgbClr val="FFCC00"/>
                </a:solidFill>
                <a:effectLst>
                  <a:outerShdw blurRad="80000" dist="40000" dir="5040000" algn="tl">
                    <a:srgbClr val="000000">
                      <a:alpha val="30000"/>
                    </a:srgbClr>
                  </a:outerShdw>
                </a:effectLst>
                <a:ea typeface="+mn-ea"/>
              </a:rPr>
              <a:t>THOUGHTFUL</a:t>
            </a:r>
            <a:endParaRPr lang="en-US" sz="8000" dirty="0">
              <a:solidFill>
                <a:srgbClr val="FFCC00"/>
              </a:solidFill>
              <a:ea typeface="+mn-ea"/>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ttp://beyondthehorizon.wikispaces.com/file/view/horizon.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9939" name="TextBox 4"/>
          <p:cNvSpPr txBox="1">
            <a:spLocks noChangeArrowheads="1"/>
          </p:cNvSpPr>
          <p:nvPr/>
        </p:nvSpPr>
        <p:spPr bwMode="auto">
          <a:xfrm>
            <a:off x="2667000" y="304800"/>
            <a:ext cx="6477000" cy="3170099"/>
          </a:xfrm>
          <a:prstGeom prst="rect">
            <a:avLst/>
          </a:prstGeom>
          <a:noFill/>
          <a:ln w="9525">
            <a:noFill/>
            <a:miter lim="800000"/>
            <a:headEnd/>
            <a:tailEnd/>
          </a:ln>
        </p:spPr>
        <p:txBody>
          <a:bodyPr wrap="square">
            <a:spAutoFit/>
          </a:bodyPr>
          <a:lstStyle/>
          <a:p>
            <a:pPr algn="ctr"/>
            <a:r>
              <a:rPr lang="en-US" sz="4000" b="1" dirty="0">
                <a:solidFill>
                  <a:srgbClr val="000000"/>
                </a:solidFill>
                <a:latin typeface="Calibri" pitchFamily="34" charset="0"/>
              </a:rPr>
              <a:t>“Knowing-Doing Gap”</a:t>
            </a:r>
          </a:p>
          <a:p>
            <a:pPr algn="ctr"/>
            <a:r>
              <a:rPr lang="en-US" sz="4000" b="1" dirty="0">
                <a:solidFill>
                  <a:srgbClr val="000000"/>
                </a:solidFill>
                <a:latin typeface="Calibri" pitchFamily="34" charset="0"/>
              </a:rPr>
              <a:t>Going BEYOND what we know about our CONTENT to what we know about </a:t>
            </a:r>
            <a:r>
              <a:rPr lang="en-US" sz="4000" b="1" dirty="0" smtClean="0">
                <a:solidFill>
                  <a:srgbClr val="000000"/>
                </a:solidFill>
                <a:latin typeface="Calibri" pitchFamily="34" charset="0"/>
              </a:rPr>
              <a:t>how our STUDENTS learn!</a:t>
            </a:r>
            <a:endParaRPr lang="en-US" sz="4000" b="1" dirty="0">
              <a:solidFill>
                <a:srgbClr val="000000"/>
              </a:solidFill>
              <a:latin typeface="Calibri"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Content Placeholder 5" descr="lost interest.gif"/>
          <p:cNvPicPr>
            <a:picLocks noGrp="1" noChangeAspect="1"/>
          </p:cNvPicPr>
          <p:nvPr>
            <p:ph idx="1"/>
          </p:nvPr>
        </p:nvPicPr>
        <p:blipFill>
          <a:blip r:embed="rId2"/>
          <a:srcRect/>
          <a:stretch>
            <a:fillRect/>
          </a:stretch>
        </p:blipFill>
        <p:spPr>
          <a:xfrm>
            <a:off x="1676400" y="685800"/>
            <a:ext cx="5715000" cy="5697538"/>
          </a:xfr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txBox="1">
            <a:spLocks noChangeArrowheads="1"/>
          </p:cNvSpPr>
          <p:nvPr/>
        </p:nvSpPr>
        <p:spPr bwMode="auto">
          <a:xfrm>
            <a:off x="228600" y="1524000"/>
            <a:ext cx="8686800" cy="5105400"/>
          </a:xfrm>
          <a:prstGeom prst="rect">
            <a:avLst/>
          </a:prstGeom>
          <a:noFill/>
          <a:ln w="9525">
            <a:noFill/>
            <a:miter lim="800000"/>
            <a:headEnd/>
            <a:tailEnd/>
          </a:ln>
        </p:spPr>
        <p:txBody>
          <a:bodyPr/>
          <a:lstStyle/>
          <a:p>
            <a:pPr marL="342900" indent="-342900">
              <a:spcBef>
                <a:spcPct val="20000"/>
              </a:spcBef>
              <a:buFont typeface="Arial" pitchFamily="34" charset="0"/>
              <a:buChar char="•"/>
            </a:pPr>
            <a:r>
              <a:rPr lang="en-US" sz="2800">
                <a:latin typeface="Garamond ITC T" charset="0"/>
              </a:rPr>
              <a:t>Involves the engagement of the reader with aspects of the real world </a:t>
            </a:r>
            <a:endParaRPr lang="en-US" sz="800">
              <a:latin typeface="Garamond ITC T" charset="0"/>
            </a:endParaRPr>
          </a:p>
          <a:p>
            <a:pPr marL="342900" indent="-342900">
              <a:spcBef>
                <a:spcPct val="20000"/>
              </a:spcBef>
            </a:pPr>
            <a:endParaRPr lang="en-US" sz="800">
              <a:latin typeface="Garamond ITC T" charset="0"/>
            </a:endParaRPr>
          </a:p>
          <a:p>
            <a:pPr marL="342900" indent="-342900">
              <a:spcBef>
                <a:spcPct val="20000"/>
              </a:spcBef>
              <a:buFont typeface="Arial" pitchFamily="34" charset="0"/>
              <a:buChar char="•"/>
            </a:pPr>
            <a:r>
              <a:rPr lang="en-US" sz="2800">
                <a:latin typeface="Garamond ITC T" charset="0"/>
              </a:rPr>
              <a:t>Reading for information is most commonly associated with textbooks, primary and secondary sources, newspaper and magazine articles, essays, and speeches. </a:t>
            </a:r>
          </a:p>
          <a:p>
            <a:pPr marL="342900" indent="-342900">
              <a:spcBef>
                <a:spcPct val="20000"/>
              </a:spcBef>
            </a:pPr>
            <a:endParaRPr lang="en-US" sz="800">
              <a:latin typeface="Garamond ITC T" charset="0"/>
            </a:endParaRPr>
          </a:p>
          <a:p>
            <a:pPr marL="342900" indent="-342900">
              <a:spcBef>
                <a:spcPct val="20000"/>
              </a:spcBef>
              <a:buFont typeface="Arial" pitchFamily="34" charset="0"/>
              <a:buChar char="•"/>
            </a:pPr>
            <a:r>
              <a:rPr lang="en-US" sz="2800">
                <a:latin typeface="Garamond ITC T" charset="0"/>
              </a:rPr>
              <a:t>Some features that distinguish informational text from literary text are organization and the way information is presented. </a:t>
            </a:r>
          </a:p>
          <a:p>
            <a:pPr marL="342900" indent="-342900">
              <a:spcBef>
                <a:spcPct val="20000"/>
              </a:spcBef>
              <a:buFont typeface="Arial" pitchFamily="34" charset="0"/>
              <a:buChar char="•"/>
            </a:pPr>
            <a:endParaRPr lang="en-US" sz="3200">
              <a:latin typeface="Garamond ITC T" charset="0"/>
            </a:endParaRPr>
          </a:p>
          <a:p>
            <a:pPr marL="342900" indent="-342900">
              <a:spcBef>
                <a:spcPct val="20000"/>
              </a:spcBef>
              <a:buFont typeface="Wingdings" pitchFamily="2" charset="2"/>
              <a:buNone/>
            </a:pPr>
            <a:endParaRPr lang="en-US" sz="3200">
              <a:latin typeface="Garamond ITC T" charset="0"/>
            </a:endParaRPr>
          </a:p>
          <a:p>
            <a:pPr marL="342900" indent="-342900">
              <a:spcBef>
                <a:spcPct val="20000"/>
              </a:spcBef>
              <a:buFont typeface="Arial" pitchFamily="34" charset="0"/>
              <a:buChar char="•"/>
            </a:pPr>
            <a:endParaRPr lang="en-US" sz="3200">
              <a:latin typeface="Garamond ITC T" charset="0"/>
            </a:endParaRPr>
          </a:p>
        </p:txBody>
      </p:sp>
      <p:sp>
        <p:nvSpPr>
          <p:cNvPr id="41987" name="Rectangle 2"/>
          <p:cNvSpPr txBox="1">
            <a:spLocks noChangeArrowheads="1"/>
          </p:cNvSpPr>
          <p:nvPr/>
        </p:nvSpPr>
        <p:spPr bwMode="auto">
          <a:xfrm>
            <a:off x="457200" y="228600"/>
            <a:ext cx="8153400" cy="1978025"/>
          </a:xfrm>
          <a:prstGeom prst="rect">
            <a:avLst/>
          </a:prstGeom>
          <a:noFill/>
          <a:ln w="9525">
            <a:noFill/>
            <a:miter lim="800000"/>
            <a:headEnd/>
            <a:tailEnd/>
          </a:ln>
        </p:spPr>
        <p:txBody>
          <a:bodyPr/>
          <a:lstStyle/>
          <a:p>
            <a:pPr algn="ctr"/>
            <a:r>
              <a:rPr lang="en-US" sz="4000" b="1" dirty="0">
                <a:latin typeface="Calibri" pitchFamily="34" charset="0"/>
              </a:rPr>
              <a:t>Reading for Information</a:t>
            </a:r>
            <a:r>
              <a:rPr lang="en-US" sz="4000" dirty="0">
                <a:latin typeface="Calibri" pitchFamily="34" charset="0"/>
              </a:rPr>
              <a:t> </a:t>
            </a:r>
            <a:br>
              <a:rPr lang="en-US" sz="4000" dirty="0">
                <a:latin typeface="Calibri" pitchFamily="34" charset="0"/>
              </a:rPr>
            </a:br>
            <a:r>
              <a:rPr lang="en-US" sz="2400" dirty="0">
                <a:latin typeface="Calibri" pitchFamily="34" charset="0"/>
              </a:rPr>
              <a:t>NAEP (National Assessment of Educational Progress), </a:t>
            </a:r>
            <a:r>
              <a:rPr lang="en-US" sz="2400" dirty="0" smtClean="0">
                <a:latin typeface="Calibri" pitchFamily="34" charset="0"/>
              </a:rPr>
              <a:t>2009</a:t>
            </a:r>
            <a:endParaRPr lang="en-US" sz="2400" dirty="0">
              <a:latin typeface="Calibri"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txBox="1">
            <a:spLocks noChangeArrowheads="1"/>
          </p:cNvSpPr>
          <p:nvPr/>
        </p:nvSpPr>
        <p:spPr bwMode="auto">
          <a:xfrm>
            <a:off x="0" y="1752600"/>
            <a:ext cx="9144000" cy="4343400"/>
          </a:xfrm>
          <a:prstGeom prst="rect">
            <a:avLst/>
          </a:prstGeom>
          <a:noFill/>
          <a:ln w="9525">
            <a:noFill/>
            <a:miter lim="800000"/>
            <a:headEnd/>
            <a:tailEnd/>
          </a:ln>
        </p:spPr>
        <p:txBody>
          <a:bodyPr/>
          <a:lstStyle/>
          <a:p>
            <a:pPr marL="342900" indent="-342900">
              <a:spcBef>
                <a:spcPct val="20000"/>
              </a:spcBef>
              <a:buFont typeface="Arial" pitchFamily="34" charset="0"/>
              <a:buChar char="•"/>
            </a:pPr>
            <a:r>
              <a:rPr lang="en-US" sz="3200" dirty="0" smtClean="0">
                <a:latin typeface="Garamond ITC T" charset="0"/>
              </a:rPr>
              <a:t>4</a:t>
            </a:r>
            <a:r>
              <a:rPr lang="en-US" sz="3200" baseline="30000" dirty="0" smtClean="0">
                <a:latin typeface="Garamond ITC T" charset="0"/>
              </a:rPr>
              <a:t>th</a:t>
            </a:r>
            <a:r>
              <a:rPr lang="en-US" sz="3200" dirty="0" smtClean="0">
                <a:latin typeface="Garamond ITC T" charset="0"/>
              </a:rPr>
              <a:t> Graders</a:t>
            </a:r>
            <a:r>
              <a:rPr lang="en-US" sz="2800" dirty="0" smtClean="0">
                <a:latin typeface="Garamond ITC T" charset="0"/>
              </a:rPr>
              <a:t>:  </a:t>
            </a:r>
            <a:r>
              <a:rPr lang="en-US" sz="2400" dirty="0" smtClean="0">
                <a:latin typeface="Garamond ITC T" charset="0"/>
              </a:rPr>
              <a:t>Nation- </a:t>
            </a:r>
            <a:r>
              <a:rPr lang="en-US" sz="2400" dirty="0" smtClean="0">
                <a:latin typeface="Garamond ITC T" charset="0"/>
              </a:rPr>
              <a:t>24% Proficiency  NC- 25% Proficiency</a:t>
            </a:r>
          </a:p>
          <a:p>
            <a:pPr marL="2628900" lvl="5" indent="-342900">
              <a:spcBef>
                <a:spcPct val="20000"/>
              </a:spcBef>
              <a:buFont typeface="Arial" pitchFamily="34" charset="0"/>
              <a:buChar char="•"/>
            </a:pPr>
            <a:r>
              <a:rPr lang="en-US" sz="2400" dirty="0" smtClean="0">
                <a:latin typeface="Garamond ITC T" charset="0"/>
              </a:rPr>
              <a:t>Unchanged since 2007</a:t>
            </a:r>
            <a:endParaRPr lang="en-US" sz="2400" dirty="0" smtClean="0">
              <a:latin typeface="Garamond ITC T" charset="0"/>
            </a:endParaRPr>
          </a:p>
          <a:p>
            <a:pPr marL="342900" indent="-342900">
              <a:spcBef>
                <a:spcPct val="20000"/>
              </a:spcBef>
              <a:buFont typeface="Arial" pitchFamily="34" charset="0"/>
              <a:buChar char="•"/>
            </a:pPr>
            <a:endParaRPr lang="en-US" sz="2000" dirty="0" smtClean="0">
              <a:latin typeface="Garamond ITC T" charset="0"/>
            </a:endParaRPr>
          </a:p>
          <a:p>
            <a:pPr marL="342900" indent="-342900">
              <a:spcBef>
                <a:spcPct val="20000"/>
              </a:spcBef>
              <a:buFont typeface="Arial" pitchFamily="34" charset="0"/>
              <a:buChar char="•"/>
            </a:pPr>
            <a:r>
              <a:rPr lang="en-US" sz="3200" dirty="0" smtClean="0">
                <a:latin typeface="Garamond ITC T" charset="0"/>
              </a:rPr>
              <a:t>8</a:t>
            </a:r>
            <a:r>
              <a:rPr lang="en-US" sz="3200" baseline="30000" dirty="0" smtClean="0">
                <a:latin typeface="Garamond ITC T" charset="0"/>
              </a:rPr>
              <a:t>th</a:t>
            </a:r>
            <a:r>
              <a:rPr lang="en-US" sz="3200" dirty="0" smtClean="0">
                <a:latin typeface="Garamond ITC T" charset="0"/>
              </a:rPr>
              <a:t> Graders</a:t>
            </a:r>
            <a:r>
              <a:rPr lang="en-US" sz="2800" dirty="0" smtClean="0">
                <a:latin typeface="Garamond ITC T" charset="0"/>
              </a:rPr>
              <a:t>:  </a:t>
            </a:r>
            <a:r>
              <a:rPr lang="en-US" sz="2400" dirty="0" smtClean="0">
                <a:latin typeface="Garamond ITC T" charset="0"/>
              </a:rPr>
              <a:t>Nation- </a:t>
            </a:r>
            <a:r>
              <a:rPr lang="en-US" sz="2400" dirty="0" smtClean="0">
                <a:latin typeface="Garamond ITC T" charset="0"/>
              </a:rPr>
              <a:t>28% </a:t>
            </a:r>
            <a:r>
              <a:rPr lang="en-US" sz="2400" dirty="0" smtClean="0">
                <a:latin typeface="Garamond ITC T" charset="0"/>
              </a:rPr>
              <a:t>Proficiency  NC- </a:t>
            </a:r>
            <a:r>
              <a:rPr lang="en-US" sz="2400" dirty="0" smtClean="0">
                <a:latin typeface="Garamond ITC T" charset="0"/>
              </a:rPr>
              <a:t>26% Proficiency</a:t>
            </a:r>
          </a:p>
          <a:p>
            <a:pPr marL="2628900" lvl="5" indent="-342900">
              <a:spcBef>
                <a:spcPct val="20000"/>
              </a:spcBef>
              <a:buFont typeface="Arial" pitchFamily="34" charset="0"/>
              <a:buChar char="•"/>
            </a:pPr>
            <a:r>
              <a:rPr lang="en-US" sz="2400" dirty="0" smtClean="0">
                <a:latin typeface="Garamond ITC T" charset="0"/>
              </a:rPr>
              <a:t>1 point higher than 2007</a:t>
            </a:r>
          </a:p>
          <a:p>
            <a:pPr marL="2628900" lvl="5" indent="-342900">
              <a:spcBef>
                <a:spcPct val="20000"/>
              </a:spcBef>
            </a:pPr>
            <a:endParaRPr lang="en-US" sz="2400" dirty="0" smtClean="0">
              <a:latin typeface="Garamond ITC T" charset="0"/>
            </a:endParaRPr>
          </a:p>
          <a:p>
            <a:pPr marL="342900" lvl="5" indent="-342900" algn="ctr" fontAlgn="base">
              <a:spcBef>
                <a:spcPct val="20000"/>
              </a:spcBef>
              <a:spcAft>
                <a:spcPct val="0"/>
              </a:spcAft>
            </a:pPr>
            <a:r>
              <a:rPr lang="en-US" sz="2400" b="1" dirty="0" smtClean="0">
                <a:solidFill>
                  <a:srgbClr val="FF0000"/>
                </a:solidFill>
                <a:latin typeface="Garamond ITC T" charset="0"/>
              </a:rPr>
              <a:t>The 2009 framework placed more emphasis </a:t>
            </a:r>
            <a:endParaRPr lang="en-US" sz="2400" b="1" dirty="0" smtClean="0">
              <a:solidFill>
                <a:srgbClr val="FF0000"/>
              </a:solidFill>
              <a:latin typeface="Garamond ITC T" charset="0"/>
            </a:endParaRPr>
          </a:p>
          <a:p>
            <a:pPr marL="342900" lvl="5" indent="-342900" algn="ctr" fontAlgn="base">
              <a:spcBef>
                <a:spcPct val="20000"/>
              </a:spcBef>
              <a:spcAft>
                <a:spcPct val="0"/>
              </a:spcAft>
            </a:pPr>
            <a:r>
              <a:rPr lang="en-US" sz="2400" b="1" dirty="0" smtClean="0">
                <a:solidFill>
                  <a:srgbClr val="FF0000"/>
                </a:solidFill>
                <a:latin typeface="Garamond ITC T" charset="0"/>
              </a:rPr>
              <a:t>on </a:t>
            </a:r>
            <a:r>
              <a:rPr lang="en-US" sz="2400" b="1" dirty="0" smtClean="0">
                <a:solidFill>
                  <a:srgbClr val="FF0000"/>
                </a:solidFill>
                <a:latin typeface="Garamond ITC T" charset="0"/>
              </a:rPr>
              <a:t>informational texts.</a:t>
            </a:r>
          </a:p>
          <a:p>
            <a:pPr marL="342900" indent="-342900">
              <a:spcBef>
                <a:spcPct val="20000"/>
              </a:spcBef>
            </a:pPr>
            <a:endParaRPr lang="en-US" sz="2000" dirty="0" smtClean="0">
              <a:latin typeface="Garamond ITC T" charset="0"/>
            </a:endParaRPr>
          </a:p>
          <a:p>
            <a:pPr marL="342900" indent="-342900">
              <a:spcBef>
                <a:spcPct val="20000"/>
              </a:spcBef>
            </a:pPr>
            <a:r>
              <a:rPr lang="en-US" sz="2800" dirty="0" smtClean="0">
                <a:latin typeface="Garamond ITC T" charset="0"/>
              </a:rPr>
              <a:t>                        </a:t>
            </a:r>
            <a:endParaRPr lang="en-US" sz="2800" dirty="0" smtClean="0">
              <a:latin typeface="Garamond ITC T" charset="0"/>
            </a:endParaRPr>
          </a:p>
          <a:p>
            <a:pPr marL="342900" indent="-342900">
              <a:spcBef>
                <a:spcPct val="20000"/>
              </a:spcBef>
            </a:pPr>
            <a:endParaRPr lang="en-US" sz="800" dirty="0" smtClean="0">
              <a:latin typeface="Garamond ITC T" charset="0"/>
            </a:endParaRPr>
          </a:p>
          <a:p>
            <a:pPr marL="342900" indent="-342900">
              <a:spcBef>
                <a:spcPct val="20000"/>
              </a:spcBef>
            </a:pPr>
            <a:endParaRPr lang="en-US" sz="800" dirty="0">
              <a:latin typeface="Garamond ITC T" charset="0"/>
            </a:endParaRPr>
          </a:p>
          <a:p>
            <a:pPr marL="342900" indent="-342900">
              <a:spcBef>
                <a:spcPct val="20000"/>
              </a:spcBef>
            </a:pPr>
            <a:endParaRPr lang="en-US" sz="800" dirty="0">
              <a:latin typeface="Garamond ITC T" charset="0"/>
            </a:endParaRPr>
          </a:p>
          <a:p>
            <a:pPr marL="342900" indent="-342900">
              <a:spcBef>
                <a:spcPct val="20000"/>
              </a:spcBef>
            </a:pPr>
            <a:endParaRPr lang="en-US" sz="2800" dirty="0">
              <a:latin typeface="Garamond ITC T" charset="0"/>
            </a:endParaRPr>
          </a:p>
          <a:p>
            <a:pPr marL="342900" indent="-342900">
              <a:spcBef>
                <a:spcPct val="20000"/>
              </a:spcBef>
              <a:buFont typeface="Arial" pitchFamily="34" charset="0"/>
              <a:buChar char="•"/>
            </a:pPr>
            <a:endParaRPr lang="en-US" sz="3200" dirty="0">
              <a:latin typeface="Garamond ITC T" charset="0"/>
            </a:endParaRPr>
          </a:p>
          <a:p>
            <a:pPr marL="342900" indent="-342900">
              <a:spcBef>
                <a:spcPct val="20000"/>
              </a:spcBef>
              <a:buFont typeface="Wingdings" pitchFamily="2" charset="2"/>
              <a:buNone/>
            </a:pPr>
            <a:endParaRPr lang="en-US" sz="3200" dirty="0">
              <a:latin typeface="Garamond ITC T" charset="0"/>
            </a:endParaRPr>
          </a:p>
          <a:p>
            <a:pPr marL="342900" indent="-342900">
              <a:spcBef>
                <a:spcPct val="20000"/>
              </a:spcBef>
              <a:buFont typeface="Arial" pitchFamily="34" charset="0"/>
              <a:buChar char="•"/>
            </a:pPr>
            <a:endParaRPr lang="en-US" sz="3200" dirty="0">
              <a:latin typeface="Garamond ITC T" charset="0"/>
            </a:endParaRPr>
          </a:p>
        </p:txBody>
      </p:sp>
      <p:sp>
        <p:nvSpPr>
          <p:cNvPr id="41987" name="Rectangle 2"/>
          <p:cNvSpPr txBox="1">
            <a:spLocks noChangeArrowheads="1"/>
          </p:cNvSpPr>
          <p:nvPr/>
        </p:nvSpPr>
        <p:spPr bwMode="auto">
          <a:xfrm>
            <a:off x="457200" y="228600"/>
            <a:ext cx="8153400" cy="1978025"/>
          </a:xfrm>
          <a:prstGeom prst="rect">
            <a:avLst/>
          </a:prstGeom>
          <a:noFill/>
          <a:ln w="9525">
            <a:noFill/>
            <a:miter lim="800000"/>
            <a:headEnd/>
            <a:tailEnd/>
          </a:ln>
        </p:spPr>
        <p:txBody>
          <a:bodyPr/>
          <a:lstStyle/>
          <a:p>
            <a:pPr algn="ctr"/>
            <a:r>
              <a:rPr lang="en-US" sz="4000" b="1" dirty="0" smtClean="0">
                <a:latin typeface="Calibri" pitchFamily="34" charset="0"/>
              </a:rPr>
              <a:t>Reading Progress</a:t>
            </a:r>
            <a:r>
              <a:rPr lang="en-US" sz="4000" dirty="0">
                <a:latin typeface="Calibri" pitchFamily="34" charset="0"/>
              </a:rPr>
              <a:t/>
            </a:r>
            <a:br>
              <a:rPr lang="en-US" sz="4000" dirty="0">
                <a:latin typeface="Calibri" pitchFamily="34" charset="0"/>
              </a:rPr>
            </a:br>
            <a:r>
              <a:rPr lang="en-US" sz="2400" dirty="0">
                <a:latin typeface="Calibri" pitchFamily="34" charset="0"/>
              </a:rPr>
              <a:t>NAEP (National Assessment of Educational Progress), </a:t>
            </a:r>
            <a:r>
              <a:rPr lang="en-US" sz="2400" dirty="0" smtClean="0">
                <a:latin typeface="Calibri" pitchFamily="34" charset="0"/>
              </a:rPr>
              <a:t>2009</a:t>
            </a:r>
            <a:endParaRPr lang="en-US" sz="2400" dirty="0">
              <a:latin typeface="Calibri"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235591"/>
        </a:solidFill>
        <a:effectLst/>
      </p:bgPr>
    </p:bg>
    <p:spTree>
      <p:nvGrpSpPr>
        <p:cNvPr id="1" name=""/>
        <p:cNvGrpSpPr/>
        <p:nvPr/>
      </p:nvGrpSpPr>
      <p:grpSpPr>
        <a:xfrm>
          <a:off x="0" y="0"/>
          <a:ext cx="0" cy="0"/>
          <a:chOff x="0" y="0"/>
          <a:chExt cx="0" cy="0"/>
        </a:xfrm>
      </p:grpSpPr>
      <p:pic>
        <p:nvPicPr>
          <p:cNvPr id="43010" name="Content Placeholder 3" descr="Text Type.png"/>
          <p:cNvPicPr>
            <a:picLocks noGrp="1" noChangeAspect="1"/>
          </p:cNvPicPr>
          <p:nvPr>
            <p:ph idx="1"/>
          </p:nvPr>
        </p:nvPicPr>
        <p:blipFill>
          <a:blip r:embed="rId2"/>
          <a:srcRect/>
          <a:stretch>
            <a:fillRect/>
          </a:stretch>
        </p:blipFill>
        <p:spPr>
          <a:xfrm>
            <a:off x="0" y="0"/>
            <a:ext cx="5334000" cy="6858000"/>
          </a:xfrm>
        </p:spPr>
      </p:pic>
      <p:sp>
        <p:nvSpPr>
          <p:cNvPr id="43011" name="TextBox 4"/>
          <p:cNvSpPr txBox="1">
            <a:spLocks noChangeArrowheads="1"/>
          </p:cNvSpPr>
          <p:nvPr/>
        </p:nvSpPr>
        <p:spPr bwMode="auto">
          <a:xfrm>
            <a:off x="5410200" y="533400"/>
            <a:ext cx="3733800" cy="5262563"/>
          </a:xfrm>
          <a:prstGeom prst="rect">
            <a:avLst/>
          </a:prstGeom>
          <a:noFill/>
          <a:ln w="9525">
            <a:noFill/>
            <a:miter lim="800000"/>
            <a:headEnd/>
            <a:tailEnd/>
          </a:ln>
        </p:spPr>
        <p:txBody>
          <a:bodyPr>
            <a:spAutoFit/>
          </a:bodyPr>
          <a:lstStyle/>
          <a:p>
            <a:pPr algn="ctr"/>
            <a:r>
              <a:rPr lang="en-US" sz="7200" b="1">
                <a:solidFill>
                  <a:srgbClr val="FFFF00"/>
                </a:solidFill>
                <a:latin typeface="Calibri" pitchFamily="34" charset="0"/>
              </a:rPr>
              <a:t>Type</a:t>
            </a:r>
            <a:endParaRPr lang="en-US" sz="1000" b="1">
              <a:solidFill>
                <a:srgbClr val="FFFF00"/>
              </a:solidFill>
              <a:latin typeface="Calibri" pitchFamily="34" charset="0"/>
            </a:endParaRPr>
          </a:p>
          <a:p>
            <a:pPr algn="ctr"/>
            <a:endParaRPr lang="en-US" sz="6000" b="1">
              <a:solidFill>
                <a:srgbClr val="FFFF00"/>
              </a:solidFill>
              <a:latin typeface="Calibri" pitchFamily="34" charset="0"/>
            </a:endParaRPr>
          </a:p>
          <a:p>
            <a:pPr algn="ctr"/>
            <a:r>
              <a:rPr lang="en-US" sz="7200" b="1">
                <a:solidFill>
                  <a:srgbClr val="FFFF00"/>
                </a:solidFill>
                <a:latin typeface="Calibri" pitchFamily="34" charset="0"/>
              </a:rPr>
              <a:t>Feature</a:t>
            </a:r>
          </a:p>
          <a:p>
            <a:pPr algn="ctr"/>
            <a:endParaRPr lang="en-US" sz="6000" b="1">
              <a:solidFill>
                <a:srgbClr val="FFFF00"/>
              </a:solidFill>
              <a:latin typeface="Calibri" pitchFamily="34" charset="0"/>
            </a:endParaRPr>
          </a:p>
          <a:p>
            <a:pPr algn="ctr"/>
            <a:r>
              <a:rPr lang="en-US" sz="7200" b="1">
                <a:solidFill>
                  <a:srgbClr val="FFFF00"/>
                </a:solidFill>
                <a:latin typeface="Calibri" pitchFamily="34" charset="0"/>
              </a:rPr>
              <a:t>Structure</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 didn’t know that…!</a:t>
            </a:r>
            <a:endParaRPr lang="en-US" dirty="0"/>
          </a:p>
        </p:txBody>
      </p:sp>
      <p:sp>
        <p:nvSpPr>
          <p:cNvPr id="3" name="Content Placeholder 2"/>
          <p:cNvSpPr>
            <a:spLocks noGrp="1"/>
          </p:cNvSpPr>
          <p:nvPr>
            <p:ph idx="1"/>
          </p:nvPr>
        </p:nvSpPr>
        <p:spPr>
          <a:xfrm>
            <a:off x="0" y="1600200"/>
            <a:ext cx="9144000" cy="4525963"/>
          </a:xfrm>
        </p:spPr>
        <p:txBody>
          <a:bodyPr/>
          <a:lstStyle/>
          <a:p>
            <a:pPr>
              <a:buNone/>
            </a:pPr>
            <a:r>
              <a:rPr lang="en-US" dirty="0" smtClean="0"/>
              <a:t> </a:t>
            </a:r>
            <a:r>
              <a:rPr lang="en-US" u="sng" dirty="0" smtClean="0"/>
              <a:t>Pg#                                      Fact                               Reader</a:t>
            </a:r>
          </a:p>
          <a:p>
            <a:pPr>
              <a:buNone/>
            </a:pPr>
            <a:r>
              <a:rPr lang="en-US" dirty="0" smtClean="0">
                <a:latin typeface="Brush Script MT" pitchFamily="66" charset="0"/>
              </a:rPr>
              <a:t> 10		       Women had male guardians         	  Brad P.</a:t>
            </a:r>
          </a:p>
          <a:p>
            <a:pPr>
              <a:buNone/>
            </a:pPr>
            <a:endParaRPr lang="en-US" sz="800" dirty="0" smtClean="0">
              <a:latin typeface="Brush Script MT" pitchFamily="66" charset="0"/>
            </a:endParaRPr>
          </a:p>
          <a:p>
            <a:pPr>
              <a:buNone/>
            </a:pPr>
            <a:r>
              <a:rPr lang="en-US" dirty="0" smtClean="0">
                <a:latin typeface="Brush Script MT" pitchFamily="66" charset="0"/>
              </a:rPr>
              <a:t>  8             Citizens produced more than 110,000     Angelina J.   </a:t>
            </a:r>
          </a:p>
          <a:p>
            <a:pPr>
              <a:buNone/>
            </a:pPr>
            <a:r>
              <a:rPr lang="en-US" dirty="0" smtClean="0">
                <a:latin typeface="Brush Script MT" pitchFamily="66" charset="0"/>
              </a:rPr>
              <a:t>                    </a:t>
            </a:r>
            <a:r>
              <a:rPr lang="en-US" dirty="0" err="1" smtClean="0">
                <a:latin typeface="Brush Script MT" pitchFamily="66" charset="0"/>
              </a:rPr>
              <a:t>pds</a:t>
            </a:r>
            <a:r>
              <a:rPr lang="en-US" dirty="0" smtClean="0">
                <a:latin typeface="Brush Script MT" pitchFamily="66" charset="0"/>
              </a:rPr>
              <a:t> of solid waste every day!</a:t>
            </a:r>
            <a:endParaRPr lang="en-US" dirty="0">
              <a:latin typeface="Brush Script MT" pitchFamily="66"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6"/>
          <p:cNvSpPr>
            <a:spLocks noGrp="1"/>
          </p:cNvSpPr>
          <p:nvPr>
            <p:ph type="title"/>
          </p:nvPr>
        </p:nvSpPr>
        <p:spPr/>
        <p:txBody>
          <a:bodyPr/>
          <a:lstStyle/>
          <a:p>
            <a:pPr eaLnBrk="1" hangingPunct="1"/>
            <a:r>
              <a:rPr lang="en-US" cap="none" smtClean="0"/>
              <a:t>BEYOND THE NORM</a:t>
            </a:r>
          </a:p>
        </p:txBody>
      </p:sp>
      <p:sp>
        <p:nvSpPr>
          <p:cNvPr id="8" name="Text Placeholder 7"/>
          <p:cNvSpPr>
            <a:spLocks noGrp="1"/>
          </p:cNvSpPr>
          <p:nvPr>
            <p:ph type="body" idx="1"/>
          </p:nvPr>
        </p:nvSpPr>
        <p:spPr>
          <a:xfrm>
            <a:off x="762000" y="5105400"/>
            <a:ext cx="7772400" cy="1500187"/>
          </a:xfrm>
        </p:spPr>
        <p:txBody>
          <a:bodyPr rtlCol="0">
            <a:normAutofit/>
          </a:bodyPr>
          <a:lstStyle/>
          <a:p>
            <a:pPr algn="ctr" eaLnBrk="1" fontAlgn="auto" hangingPunct="1">
              <a:spcAft>
                <a:spcPts val="0"/>
              </a:spcAft>
              <a:defRPr/>
            </a:pPr>
            <a:r>
              <a:rPr lang="en-US" sz="8000" b="1" dirty="0" smtClean="0">
                <a:ln w="3175">
                  <a:solidFill>
                    <a:schemeClr val="accent6"/>
                  </a:solidFill>
                </a:ln>
                <a:solidFill>
                  <a:srgbClr val="FFCC00"/>
                </a:solidFill>
                <a:effectLst>
                  <a:outerShdw blurRad="80000" dist="40000" dir="5040000" algn="tl">
                    <a:srgbClr val="000000">
                      <a:alpha val="30000"/>
                    </a:srgbClr>
                  </a:outerShdw>
                </a:effectLst>
                <a:ea typeface="+mn-ea"/>
              </a:rPr>
              <a:t>ENVIRONMENTAL</a:t>
            </a:r>
            <a:endParaRPr lang="en-US" sz="8000" dirty="0">
              <a:solidFill>
                <a:srgbClr val="FFCC00"/>
              </a:solidFill>
              <a:ea typeface="+mn-ea"/>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Content Placeholder 2"/>
          <p:cNvSpPr txBox="1">
            <a:spLocks/>
          </p:cNvSpPr>
          <p:nvPr/>
        </p:nvSpPr>
        <p:spPr bwMode="auto">
          <a:xfrm>
            <a:off x="381000" y="381000"/>
            <a:ext cx="8915400" cy="6477000"/>
          </a:xfrm>
          <a:prstGeom prst="rect">
            <a:avLst/>
          </a:prstGeom>
          <a:noFill/>
          <a:ln w="9525">
            <a:noFill/>
            <a:miter lim="800000"/>
            <a:headEnd/>
            <a:tailEnd/>
          </a:ln>
        </p:spPr>
        <p:txBody>
          <a:bodyPr/>
          <a:lstStyle/>
          <a:p>
            <a:pPr>
              <a:lnSpc>
                <a:spcPct val="80000"/>
              </a:lnSpc>
              <a:spcBef>
                <a:spcPct val="20000"/>
              </a:spcBef>
              <a:buFont typeface="Arial" pitchFamily="34" charset="0"/>
              <a:buNone/>
            </a:pPr>
            <a:endParaRPr lang="en-US" sz="2200" b="1" u="sng" dirty="0">
              <a:latin typeface="Calibri" pitchFamily="34" charset="0"/>
            </a:endParaRPr>
          </a:p>
          <a:p>
            <a:pPr>
              <a:lnSpc>
                <a:spcPct val="80000"/>
              </a:lnSpc>
              <a:spcBef>
                <a:spcPct val="20000"/>
              </a:spcBef>
            </a:pPr>
            <a:r>
              <a:rPr lang="en-US" sz="2200" b="1" dirty="0">
                <a:latin typeface="Calibri" pitchFamily="34" charset="0"/>
              </a:rPr>
              <a:t>1.    One or More Daily Outcomes</a:t>
            </a:r>
            <a:r>
              <a:rPr lang="en-US" sz="2200" dirty="0">
                <a:latin typeface="Calibri" pitchFamily="34" charset="0"/>
              </a:rPr>
              <a:t> </a:t>
            </a:r>
          </a:p>
          <a:p>
            <a:pPr>
              <a:lnSpc>
                <a:spcPct val="80000"/>
              </a:lnSpc>
              <a:spcBef>
                <a:spcPct val="20000"/>
              </a:spcBef>
            </a:pPr>
            <a:r>
              <a:rPr lang="en-US" sz="2200" b="1" dirty="0">
                <a:latin typeface="Calibri" pitchFamily="34" charset="0"/>
              </a:rPr>
              <a:t>		</a:t>
            </a:r>
            <a:r>
              <a:rPr lang="en-US" sz="2200" b="1" dirty="0">
                <a:latin typeface="Arial Black" pitchFamily="34" charset="0"/>
              </a:rPr>
              <a:t>Today we </a:t>
            </a:r>
            <a:r>
              <a:rPr lang="en-US" sz="2200" b="1" dirty="0" smtClean="0">
                <a:latin typeface="Arial Black" pitchFamily="34" charset="0"/>
              </a:rPr>
              <a:t>will…!</a:t>
            </a:r>
            <a:endParaRPr lang="en-US" sz="2200" b="1" dirty="0">
              <a:latin typeface="Arial Black" pitchFamily="34" charset="0"/>
            </a:endParaRPr>
          </a:p>
          <a:p>
            <a:pPr>
              <a:lnSpc>
                <a:spcPct val="80000"/>
              </a:lnSpc>
              <a:spcBef>
                <a:spcPct val="20000"/>
              </a:spcBef>
            </a:pPr>
            <a:r>
              <a:rPr lang="en-US" sz="2200" b="1" dirty="0">
                <a:latin typeface="Arial Black" pitchFamily="34" charset="0"/>
              </a:rPr>
              <a:t> </a:t>
            </a:r>
          </a:p>
          <a:p>
            <a:pPr>
              <a:lnSpc>
                <a:spcPct val="80000"/>
              </a:lnSpc>
              <a:spcBef>
                <a:spcPct val="20000"/>
              </a:spcBef>
            </a:pPr>
            <a:r>
              <a:rPr lang="en-US" sz="2200" b="1" dirty="0">
                <a:latin typeface="Calibri" pitchFamily="34" charset="0"/>
              </a:rPr>
              <a:t>2.    Two Daily Instructional Practices</a:t>
            </a:r>
            <a:r>
              <a:rPr lang="en-US" sz="2200" dirty="0">
                <a:latin typeface="Calibri" pitchFamily="34" charset="0"/>
              </a:rPr>
              <a:t>:  </a:t>
            </a:r>
          </a:p>
          <a:p>
            <a:pPr>
              <a:lnSpc>
                <a:spcPct val="80000"/>
              </a:lnSpc>
              <a:spcBef>
                <a:spcPct val="20000"/>
              </a:spcBef>
              <a:buFont typeface="Arial" pitchFamily="34" charset="0"/>
              <a:buNone/>
            </a:pPr>
            <a:r>
              <a:rPr lang="en-US" sz="2200" dirty="0">
                <a:latin typeface="Calibri" pitchFamily="34" charset="0"/>
              </a:rPr>
              <a:t>	</a:t>
            </a:r>
            <a:r>
              <a:rPr lang="en-US" sz="2200" dirty="0" smtClean="0">
                <a:latin typeface="Arial Black" pitchFamily="34" charset="0"/>
              </a:rPr>
              <a:t>Chunking; </a:t>
            </a:r>
            <a:r>
              <a:rPr lang="en-US" sz="2200" dirty="0">
                <a:latin typeface="Arial Black" pitchFamily="34" charset="0"/>
              </a:rPr>
              <a:t>Student Discussion of Concepts</a:t>
            </a:r>
          </a:p>
          <a:p>
            <a:pPr>
              <a:lnSpc>
                <a:spcPct val="80000"/>
              </a:lnSpc>
              <a:spcBef>
                <a:spcPct val="20000"/>
              </a:spcBef>
              <a:buFont typeface="Arial" pitchFamily="34" charset="0"/>
              <a:buNone/>
            </a:pPr>
            <a:endParaRPr lang="en-US" sz="2200" dirty="0">
              <a:latin typeface="Calibri" pitchFamily="34" charset="0"/>
            </a:endParaRPr>
          </a:p>
          <a:p>
            <a:pPr>
              <a:lnSpc>
                <a:spcPct val="80000"/>
              </a:lnSpc>
              <a:spcBef>
                <a:spcPct val="20000"/>
              </a:spcBef>
            </a:pPr>
            <a:r>
              <a:rPr lang="en-US" sz="2200" b="1" dirty="0">
                <a:latin typeface="Calibri" pitchFamily="34" charset="0"/>
              </a:rPr>
              <a:t>3.    Three Parts of Strategic Lessons</a:t>
            </a:r>
            <a:r>
              <a:rPr lang="en-US" sz="2200" dirty="0">
                <a:latin typeface="Calibri" pitchFamily="34" charset="0"/>
              </a:rPr>
              <a:t>:  </a:t>
            </a:r>
          </a:p>
          <a:p>
            <a:pPr>
              <a:lnSpc>
                <a:spcPct val="80000"/>
              </a:lnSpc>
              <a:spcBef>
                <a:spcPct val="20000"/>
              </a:spcBef>
              <a:buFont typeface="Arial" pitchFamily="34" charset="0"/>
              <a:buNone/>
            </a:pPr>
            <a:r>
              <a:rPr lang="en-US" sz="2200" dirty="0">
                <a:latin typeface="Calibri" pitchFamily="34" charset="0"/>
              </a:rPr>
              <a:t>	</a:t>
            </a:r>
            <a:r>
              <a:rPr lang="en-US" sz="2200" dirty="0">
                <a:latin typeface="Arial Black" pitchFamily="34" charset="0"/>
              </a:rPr>
              <a:t>Before; During; After </a:t>
            </a:r>
          </a:p>
          <a:p>
            <a:pPr>
              <a:lnSpc>
                <a:spcPct val="80000"/>
              </a:lnSpc>
              <a:spcBef>
                <a:spcPct val="20000"/>
              </a:spcBef>
              <a:buFont typeface="Arial" pitchFamily="34" charset="0"/>
              <a:buNone/>
            </a:pPr>
            <a:endParaRPr lang="en-US" sz="2200" b="1" u="sng" dirty="0">
              <a:latin typeface="Calibri" pitchFamily="34" charset="0"/>
            </a:endParaRPr>
          </a:p>
          <a:p>
            <a:pPr>
              <a:lnSpc>
                <a:spcPct val="80000"/>
              </a:lnSpc>
              <a:spcBef>
                <a:spcPct val="20000"/>
              </a:spcBef>
              <a:buFont typeface="Arial" pitchFamily="34" charset="0"/>
              <a:buNone/>
            </a:pPr>
            <a:r>
              <a:rPr lang="en-US" sz="2200" b="1" dirty="0">
                <a:latin typeface="Calibri" pitchFamily="34" charset="0"/>
              </a:rPr>
              <a:t>4.    Four Steps in Explicit Instruction</a:t>
            </a:r>
            <a:r>
              <a:rPr lang="en-US" sz="2200" dirty="0">
                <a:latin typeface="Calibri" pitchFamily="34" charset="0"/>
              </a:rPr>
              <a:t>:</a:t>
            </a:r>
          </a:p>
          <a:p>
            <a:pPr>
              <a:lnSpc>
                <a:spcPct val="80000"/>
              </a:lnSpc>
              <a:spcBef>
                <a:spcPct val="20000"/>
              </a:spcBef>
              <a:buFont typeface="Arial" pitchFamily="34" charset="0"/>
              <a:buNone/>
            </a:pPr>
            <a:r>
              <a:rPr lang="en-US" sz="2200" dirty="0">
                <a:latin typeface="Calibri" pitchFamily="34" charset="0"/>
              </a:rPr>
              <a:t>	</a:t>
            </a:r>
            <a:r>
              <a:rPr lang="en-US" sz="2200" dirty="0">
                <a:latin typeface="Arial Black" pitchFamily="34" charset="0"/>
              </a:rPr>
              <a:t>“I Do”; “We Do”; “Y’all Do”; “You Do”</a:t>
            </a:r>
          </a:p>
          <a:p>
            <a:pPr>
              <a:lnSpc>
                <a:spcPct val="80000"/>
              </a:lnSpc>
              <a:spcBef>
                <a:spcPct val="20000"/>
              </a:spcBef>
              <a:buFont typeface="Arial" pitchFamily="34" charset="0"/>
              <a:buNone/>
            </a:pPr>
            <a:endParaRPr lang="en-US" sz="2200" b="1" u="sng" dirty="0">
              <a:latin typeface="Calibri" pitchFamily="34" charset="0"/>
            </a:endParaRPr>
          </a:p>
          <a:p>
            <a:pPr>
              <a:lnSpc>
                <a:spcPct val="80000"/>
              </a:lnSpc>
              <a:spcBef>
                <a:spcPct val="20000"/>
              </a:spcBef>
              <a:buFont typeface="Arial" pitchFamily="34" charset="0"/>
              <a:buNone/>
            </a:pPr>
            <a:r>
              <a:rPr lang="en-US" sz="2200" b="1" dirty="0">
                <a:latin typeface="Calibri" pitchFamily="34" charset="0"/>
              </a:rPr>
              <a:t>5.    Five Daily Components of Active Literacy (Engagement)</a:t>
            </a:r>
            <a:r>
              <a:rPr lang="en-US" sz="2200" dirty="0">
                <a:latin typeface="Calibri" pitchFamily="34" charset="0"/>
              </a:rPr>
              <a:t>:  </a:t>
            </a:r>
          </a:p>
          <a:p>
            <a:pPr>
              <a:lnSpc>
                <a:spcPct val="80000"/>
              </a:lnSpc>
              <a:spcBef>
                <a:spcPct val="20000"/>
              </a:spcBef>
              <a:buFont typeface="Arial" pitchFamily="34" charset="0"/>
              <a:buNone/>
            </a:pPr>
            <a:r>
              <a:rPr lang="en-US" sz="2200" dirty="0">
                <a:latin typeface="Calibri" pitchFamily="34" charset="0"/>
              </a:rPr>
              <a:t>	</a:t>
            </a:r>
            <a:r>
              <a:rPr lang="en-US" sz="2200" b="1" dirty="0">
                <a:solidFill>
                  <a:srgbClr val="FF0000"/>
                </a:solidFill>
                <a:latin typeface="Arial Black" pitchFamily="34" charset="0"/>
              </a:rPr>
              <a:t>T	</a:t>
            </a:r>
            <a:r>
              <a:rPr lang="en-US" sz="2200" dirty="0">
                <a:latin typeface="Arial Black" pitchFamily="34" charset="0"/>
              </a:rPr>
              <a:t>Talking  </a:t>
            </a:r>
          </a:p>
          <a:p>
            <a:pPr>
              <a:lnSpc>
                <a:spcPct val="80000"/>
              </a:lnSpc>
              <a:spcBef>
                <a:spcPct val="20000"/>
              </a:spcBef>
              <a:buFont typeface="Arial" pitchFamily="34" charset="0"/>
              <a:buNone/>
            </a:pPr>
            <a:r>
              <a:rPr lang="en-US" sz="2200" dirty="0">
                <a:latin typeface="Arial Black" pitchFamily="34" charset="0"/>
              </a:rPr>
              <a:t>	</a:t>
            </a:r>
            <a:r>
              <a:rPr lang="en-US" sz="2200" b="1" dirty="0">
                <a:solidFill>
                  <a:srgbClr val="FF0000"/>
                </a:solidFill>
                <a:latin typeface="Arial Black" pitchFamily="34" charset="0"/>
              </a:rPr>
              <a:t>W	</a:t>
            </a:r>
            <a:r>
              <a:rPr lang="en-US" sz="2200" dirty="0">
                <a:latin typeface="Arial Black" pitchFamily="34" charset="0"/>
              </a:rPr>
              <a:t>Writing  </a:t>
            </a:r>
          </a:p>
          <a:p>
            <a:pPr>
              <a:lnSpc>
                <a:spcPct val="80000"/>
              </a:lnSpc>
              <a:spcBef>
                <a:spcPct val="20000"/>
              </a:spcBef>
              <a:buFont typeface="Arial" pitchFamily="34" charset="0"/>
              <a:buNone/>
            </a:pPr>
            <a:r>
              <a:rPr lang="en-US" sz="2200" dirty="0">
                <a:latin typeface="Arial Black" pitchFamily="34" charset="0"/>
              </a:rPr>
              <a:t>	</a:t>
            </a:r>
            <a:r>
              <a:rPr lang="en-US" sz="2200" b="1" dirty="0">
                <a:solidFill>
                  <a:srgbClr val="FF0000"/>
                </a:solidFill>
                <a:latin typeface="Arial Black" pitchFamily="34" charset="0"/>
              </a:rPr>
              <a:t>I	</a:t>
            </a:r>
            <a:r>
              <a:rPr lang="en-US" sz="2200" dirty="0">
                <a:latin typeface="Arial Black" pitchFamily="34" charset="0"/>
              </a:rPr>
              <a:t>Investigating  </a:t>
            </a:r>
          </a:p>
          <a:p>
            <a:pPr>
              <a:lnSpc>
                <a:spcPct val="80000"/>
              </a:lnSpc>
              <a:spcBef>
                <a:spcPct val="20000"/>
              </a:spcBef>
              <a:buFont typeface="Arial" pitchFamily="34" charset="0"/>
              <a:buNone/>
            </a:pPr>
            <a:r>
              <a:rPr lang="en-US" sz="2200" dirty="0">
                <a:latin typeface="Arial Black" pitchFamily="34" charset="0"/>
              </a:rPr>
              <a:t>	</a:t>
            </a:r>
            <a:r>
              <a:rPr lang="en-US" sz="2200" b="1" dirty="0">
                <a:solidFill>
                  <a:srgbClr val="FF0000"/>
                </a:solidFill>
                <a:latin typeface="Arial Black" pitchFamily="34" charset="0"/>
              </a:rPr>
              <a:t>R</a:t>
            </a:r>
            <a:r>
              <a:rPr lang="en-US" sz="2200" dirty="0">
                <a:latin typeface="Arial Black" pitchFamily="34" charset="0"/>
              </a:rPr>
              <a:t>	Reading  </a:t>
            </a:r>
          </a:p>
          <a:p>
            <a:pPr>
              <a:lnSpc>
                <a:spcPct val="80000"/>
              </a:lnSpc>
              <a:spcBef>
                <a:spcPct val="20000"/>
              </a:spcBef>
              <a:buFont typeface="Arial" pitchFamily="34" charset="0"/>
              <a:buNone/>
            </a:pPr>
            <a:r>
              <a:rPr lang="en-US" sz="2200" dirty="0">
                <a:latin typeface="Arial Black" pitchFamily="34" charset="0"/>
              </a:rPr>
              <a:t>	</a:t>
            </a:r>
            <a:r>
              <a:rPr lang="en-US" sz="2200" b="1" dirty="0">
                <a:solidFill>
                  <a:srgbClr val="FF0000"/>
                </a:solidFill>
                <a:latin typeface="Arial Black" pitchFamily="34" charset="0"/>
              </a:rPr>
              <a:t>L</a:t>
            </a:r>
            <a:r>
              <a:rPr lang="en-US" sz="2200" dirty="0">
                <a:latin typeface="Arial Black" pitchFamily="34" charset="0"/>
              </a:rPr>
              <a:t>	Listening</a:t>
            </a:r>
            <a:r>
              <a:rPr lang="en-US" sz="2200" dirty="0">
                <a:latin typeface="Calibri" pitchFamily="34" charset="0"/>
              </a:rPr>
              <a:t>	</a:t>
            </a:r>
          </a:p>
        </p:txBody>
      </p:sp>
      <p:sp>
        <p:nvSpPr>
          <p:cNvPr id="44035" name="Title 1"/>
          <p:cNvSpPr>
            <a:spLocks noGrp="1"/>
          </p:cNvSpPr>
          <p:nvPr>
            <p:ph type="title"/>
          </p:nvPr>
        </p:nvSpPr>
        <p:spPr>
          <a:xfrm>
            <a:off x="457200" y="0"/>
            <a:ext cx="8153400" cy="685800"/>
          </a:xfrm>
        </p:spPr>
        <p:txBody>
          <a:bodyPr/>
          <a:lstStyle/>
          <a:p>
            <a:pPr algn="ctr" eaLnBrk="1" hangingPunct="1"/>
            <a:r>
              <a:rPr lang="en-US" sz="2800" smtClean="0">
                <a:solidFill>
                  <a:srgbClr val="0070C0"/>
                </a:solidFill>
                <a:latin typeface="Arial Black" pitchFamily="34" charset="0"/>
              </a:rPr>
              <a:t>Five Components of Engaging Lessons</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Content Placeholder 3" descr="asleep.gif"/>
          <p:cNvPicPr>
            <a:picLocks noGrp="1" noChangeAspect="1"/>
          </p:cNvPicPr>
          <p:nvPr>
            <p:ph idx="1"/>
          </p:nvPr>
        </p:nvPicPr>
        <p:blipFill>
          <a:blip r:embed="rId2"/>
          <a:srcRect/>
          <a:stretch>
            <a:fillRect/>
          </a:stretch>
        </p:blipFill>
        <p:spPr>
          <a:xfrm>
            <a:off x="1600200" y="685800"/>
            <a:ext cx="5716588" cy="5699125"/>
          </a:xfr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7"/>
          <p:cNvSpPr>
            <a:spLocks noGrp="1"/>
          </p:cNvSpPr>
          <p:nvPr>
            <p:ph type="title"/>
          </p:nvPr>
        </p:nvSpPr>
        <p:spPr>
          <a:xfrm>
            <a:off x="685800" y="5181600"/>
            <a:ext cx="7772400" cy="1362075"/>
          </a:xfrm>
        </p:spPr>
        <p:txBody>
          <a:bodyPr rtlCol="0">
            <a:normAutofit/>
          </a:bodyPr>
          <a:lstStyle/>
          <a:p>
            <a:pPr algn="ctr" eaLnBrk="1" fontAlgn="auto" hangingPunct="1">
              <a:spcAft>
                <a:spcPts val="0"/>
              </a:spcAft>
              <a:defRPr/>
            </a:pPr>
            <a:r>
              <a:rPr lang="en-US" sz="8000" dirty="0" smtClean="0">
                <a:ln w="3175">
                  <a:solidFill>
                    <a:schemeClr val="accent6"/>
                  </a:solidFill>
                </a:ln>
                <a:solidFill>
                  <a:srgbClr val="FFCC00"/>
                </a:solidFill>
                <a:effectLst>
                  <a:outerShdw blurRad="80000" dist="40000" dir="5040000" algn="tl">
                    <a:srgbClr val="000000">
                      <a:alpha val="30000"/>
                    </a:srgbClr>
                  </a:outerShdw>
                </a:effectLst>
                <a:ea typeface="+mj-ea"/>
              </a:rPr>
              <a:t>QUESTIONS?</a:t>
            </a:r>
            <a:endParaRPr lang="en-US" sz="8000" dirty="0">
              <a:solidFill>
                <a:srgbClr val="FFCC00"/>
              </a:solidFill>
              <a:ea typeface="+mj-ea"/>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References</a:t>
            </a:r>
            <a:endParaRPr lang="en-US" sz="3600" b="1" dirty="0"/>
          </a:p>
        </p:txBody>
      </p:sp>
      <p:sp>
        <p:nvSpPr>
          <p:cNvPr id="3" name="Content Placeholder 2"/>
          <p:cNvSpPr>
            <a:spLocks noGrp="1"/>
          </p:cNvSpPr>
          <p:nvPr>
            <p:ph idx="1"/>
          </p:nvPr>
        </p:nvSpPr>
        <p:spPr>
          <a:xfrm>
            <a:off x="457200" y="1295400"/>
            <a:ext cx="8229600" cy="5105400"/>
          </a:xfrm>
        </p:spPr>
        <p:txBody>
          <a:bodyPr>
            <a:normAutofit fontScale="70000" lnSpcReduction="20000"/>
          </a:bodyPr>
          <a:lstStyle/>
          <a:p>
            <a:pPr>
              <a:buNone/>
            </a:pPr>
            <a:r>
              <a:rPr lang="en-US" dirty="0" smtClean="0"/>
              <a:t>Heckendorn, R. (2006). Building on the three Rs of professionalism. </a:t>
            </a:r>
            <a:r>
              <a:rPr lang="en-US" i="1" dirty="0" smtClean="0"/>
              <a:t>Kappa Delta Pi </a:t>
            </a:r>
            <a:r>
              <a:rPr lang="en-US" i="1" dirty="0" smtClean="0"/>
              <a:t>Record</a:t>
            </a:r>
            <a:r>
              <a:rPr lang="en-US" dirty="0" smtClean="0"/>
              <a:t>, 152-153.</a:t>
            </a:r>
          </a:p>
          <a:p>
            <a:pPr>
              <a:buNone/>
            </a:pPr>
            <a:r>
              <a:rPr lang="en-US" dirty="0" smtClean="0"/>
              <a:t>Herman, D. V., and Marlowe, M. (2005). Modeling meaning in life: The teacher as </a:t>
            </a:r>
            <a:r>
              <a:rPr lang="en-US" dirty="0" smtClean="0"/>
              <a:t>servant </a:t>
            </a:r>
            <a:r>
              <a:rPr lang="en-US" dirty="0" smtClean="0"/>
              <a:t>leader. </a:t>
            </a:r>
            <a:r>
              <a:rPr lang="en-US" i="1" dirty="0" smtClean="0"/>
              <a:t>Reclaiming Children and Youth</a:t>
            </a:r>
            <a:r>
              <a:rPr lang="en-US" dirty="0" smtClean="0"/>
              <a:t>, 14(3), 175-178.</a:t>
            </a:r>
          </a:p>
          <a:p>
            <a:pPr>
              <a:buNone/>
            </a:pPr>
            <a:r>
              <a:rPr lang="en-US" dirty="0" smtClean="0"/>
              <a:t>Kelley, M. J. &amp; Clausen-Grace (2009). Facilitating engagement by differentiating </a:t>
            </a:r>
            <a:r>
              <a:rPr lang="en-US" dirty="0" smtClean="0"/>
              <a:t>independent </a:t>
            </a:r>
            <a:r>
              <a:rPr lang="en-US" dirty="0" smtClean="0"/>
              <a:t>reading. </a:t>
            </a:r>
            <a:r>
              <a:rPr lang="en-US" i="1" dirty="0" smtClean="0"/>
              <a:t>The Reading Teacher</a:t>
            </a:r>
            <a:r>
              <a:rPr lang="en-US" dirty="0" smtClean="0"/>
              <a:t>, 63(4), 313-318</a:t>
            </a:r>
            <a:r>
              <a:rPr lang="en-US" dirty="0" smtClean="0"/>
              <a:t>.</a:t>
            </a:r>
          </a:p>
          <a:p>
            <a:pPr>
              <a:buNone/>
            </a:pPr>
            <a:r>
              <a:rPr lang="en-US" dirty="0" smtClean="0"/>
              <a:t>National Center for Education Statistics (2009). </a:t>
            </a:r>
            <a:r>
              <a:rPr lang="en-US" i="1" dirty="0" smtClean="0"/>
              <a:t>The nation’s report card: Reading </a:t>
            </a:r>
            <a:r>
              <a:rPr lang="en-US" i="1" dirty="0" smtClean="0"/>
              <a:t>2009</a:t>
            </a:r>
            <a:r>
              <a:rPr lang="en-US" dirty="0" smtClean="0"/>
              <a:t> </a:t>
            </a:r>
            <a:r>
              <a:rPr lang="en-US" dirty="0" smtClean="0"/>
              <a:t>(NCES </a:t>
            </a:r>
            <a:r>
              <a:rPr lang="en-US" dirty="0" smtClean="0"/>
              <a:t>2010–458</a:t>
            </a:r>
            <a:r>
              <a:rPr lang="en-US" dirty="0" smtClean="0"/>
              <a:t>).  Institute of Education Sciences, U.S. Department of </a:t>
            </a:r>
            <a:r>
              <a:rPr lang="en-US" dirty="0" smtClean="0"/>
              <a:t>Education</a:t>
            </a:r>
            <a:r>
              <a:rPr lang="en-US" dirty="0" smtClean="0"/>
              <a:t>, Washington, D.C</a:t>
            </a:r>
            <a:r>
              <a:rPr lang="en-US" dirty="0" smtClean="0"/>
              <a:t>.</a:t>
            </a:r>
            <a:endParaRPr lang="en-US" dirty="0" smtClean="0"/>
          </a:p>
          <a:p>
            <a:pPr>
              <a:buNone/>
            </a:pPr>
            <a:r>
              <a:rPr lang="en-US" dirty="0" smtClean="0"/>
              <a:t>Schiller, J. T. (2009).”These are our children!” An examination of </a:t>
            </a:r>
            <a:r>
              <a:rPr lang="en-US" dirty="0" smtClean="0"/>
              <a:t>relationship-building </a:t>
            </a:r>
            <a:r>
              <a:rPr lang="en-US" dirty="0" smtClean="0"/>
              <a:t>practices in urban high schools. </a:t>
            </a:r>
            <a:r>
              <a:rPr lang="en-US" i="1" dirty="0" smtClean="0"/>
              <a:t>Urban Review</a:t>
            </a:r>
            <a:r>
              <a:rPr lang="en-US" dirty="0" smtClean="0"/>
              <a:t>, 41, 461-485.</a:t>
            </a:r>
          </a:p>
          <a:p>
            <a:pPr>
              <a:buNone/>
            </a:pPr>
            <a:r>
              <a:rPr lang="en-US" dirty="0" smtClean="0"/>
              <a:t>Ware, F. (2006). Warm demander pedagogy: Culturally responsive teaching that </a:t>
            </a:r>
            <a:r>
              <a:rPr lang="en-US" dirty="0" smtClean="0"/>
              <a:t>supports </a:t>
            </a:r>
            <a:r>
              <a:rPr lang="en-US" dirty="0" smtClean="0"/>
              <a:t>a culture of achievement for African American students. </a:t>
            </a:r>
            <a:r>
              <a:rPr lang="en-US" i="1" dirty="0" smtClean="0"/>
              <a:t>Urban </a:t>
            </a:r>
            <a:r>
              <a:rPr lang="en-US" i="1" dirty="0" smtClean="0"/>
              <a:t>Education</a:t>
            </a:r>
            <a:r>
              <a:rPr lang="en-US" dirty="0" smtClean="0"/>
              <a:t>, 41(4), 427-456.</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pPr eaLnBrk="1" hangingPunct="1">
              <a:defRPr/>
            </a:pPr>
            <a:r>
              <a:rPr lang="en-US" sz="3600" b="1" smtClean="0">
                <a:solidFill>
                  <a:srgbClr val="10253F"/>
                </a:solidFill>
              </a:rPr>
              <a:t>Structure</a:t>
            </a:r>
            <a:r>
              <a:rPr lang="en-US" sz="3600" b="1" smtClean="0"/>
              <a:t>, </a:t>
            </a:r>
            <a:r>
              <a:rPr lang="en-US" sz="3600" b="1" smtClean="0">
                <a:solidFill>
                  <a:srgbClr val="984807"/>
                </a:solidFill>
              </a:rPr>
              <a:t>Routines</a:t>
            </a:r>
            <a:r>
              <a:rPr lang="en-US" sz="3600" b="1" smtClean="0"/>
              <a:t>, </a:t>
            </a:r>
            <a:r>
              <a:rPr lang="en-US" sz="3600" b="1" smtClean="0">
                <a:solidFill>
                  <a:srgbClr val="215968"/>
                </a:solidFill>
              </a:rPr>
              <a:t>Expectations</a:t>
            </a:r>
            <a:r>
              <a:rPr lang="en-US" sz="3600" b="1" smtClean="0"/>
              <a:t>, </a:t>
            </a:r>
            <a:r>
              <a:rPr lang="en-US" sz="3600" b="1" smtClean="0">
                <a:solidFill>
                  <a:srgbClr val="632523"/>
                </a:solidFill>
              </a:rPr>
              <a:t>Goals</a:t>
            </a:r>
            <a:r>
              <a:rPr lang="en-US" sz="4000" b="1" smtClean="0"/>
              <a:t/>
            </a:r>
            <a:br>
              <a:rPr lang="en-US" sz="4000" b="1" smtClean="0"/>
            </a:br>
            <a:r>
              <a:rPr lang="en-US" sz="3600" smtClean="0"/>
              <a:t>Why they’re important?</a:t>
            </a:r>
          </a:p>
        </p:txBody>
      </p:sp>
      <p:sp>
        <p:nvSpPr>
          <p:cNvPr id="3" name="Content Placeholder 2"/>
          <p:cNvSpPr>
            <a:spLocks noGrp="1"/>
          </p:cNvSpPr>
          <p:nvPr>
            <p:ph sz="half" idx="1"/>
          </p:nvPr>
        </p:nvSpPr>
        <p:spPr>
          <a:xfrm>
            <a:off x="457200" y="1676400"/>
            <a:ext cx="8229600" cy="3581400"/>
          </a:xfrm>
          <a:gradFill rotWithShape="1">
            <a:gsLst>
              <a:gs pos="0">
                <a:srgbClr val="E4F9FF"/>
              </a:gs>
              <a:gs pos="64999">
                <a:srgbClr val="BBEFFF"/>
              </a:gs>
              <a:gs pos="100000">
                <a:srgbClr val="9EEAFF"/>
              </a:gs>
            </a:gsLst>
            <a:lin ang="5400000" scaled="1"/>
          </a:gradFill>
          <a:ln cap="flat">
            <a:solidFill>
              <a:srgbClr val="46AAC5"/>
            </a:solidFill>
          </a:ln>
          <a:effectLst>
            <a:outerShdw dist="20000" dir="5400000" rotWithShape="0">
              <a:srgbClr val="000000">
                <a:alpha val="37999"/>
              </a:srgbClr>
            </a:outerShdw>
          </a:effectLst>
        </p:spPr>
        <p:txBody>
          <a:bodyPr/>
          <a:lstStyle/>
          <a:p>
            <a:pPr eaLnBrk="1" hangingPunct="1">
              <a:defRPr/>
            </a:pPr>
            <a:r>
              <a:rPr lang="en-US" smtClean="0">
                <a:solidFill>
                  <a:srgbClr val="000000"/>
                </a:solidFill>
              </a:rPr>
              <a:t>Consistent schedule &amp; routines communicated regularly and visually = allows them to prepare to transition for what comes next </a:t>
            </a:r>
            <a:r>
              <a:rPr lang="en-US" sz="1400" smtClean="0">
                <a:solidFill>
                  <a:srgbClr val="000000"/>
                </a:solidFill>
              </a:rPr>
              <a:t>(Johnson, Eva, et al, 2011)</a:t>
            </a:r>
          </a:p>
          <a:p>
            <a:pPr eaLnBrk="1" hangingPunct="1">
              <a:defRPr/>
            </a:pPr>
            <a:r>
              <a:rPr lang="en-US" smtClean="0">
                <a:solidFill>
                  <a:srgbClr val="000000"/>
                </a:solidFill>
              </a:rPr>
              <a:t>Clear expectations = know what to expect up front </a:t>
            </a:r>
            <a:r>
              <a:rPr lang="en-US" sz="1400" smtClean="0">
                <a:solidFill>
                  <a:srgbClr val="000000"/>
                </a:solidFill>
              </a:rPr>
              <a:t>(Johnson, Eva, et al, 2011)</a:t>
            </a:r>
          </a:p>
          <a:p>
            <a:pPr eaLnBrk="1" hangingPunct="1">
              <a:defRPr/>
            </a:pPr>
            <a:r>
              <a:rPr lang="en-US" smtClean="0">
                <a:solidFill>
                  <a:srgbClr val="000000"/>
                </a:solidFill>
              </a:rPr>
              <a:t>Personally important goals = gives motivation to achieve them, especially when they monitor their progress  </a:t>
            </a:r>
            <a:r>
              <a:rPr lang="en-US" sz="1400" smtClean="0">
                <a:solidFill>
                  <a:srgbClr val="000000"/>
                </a:solidFill>
              </a:rPr>
              <a:t>(Margolis &amp; McCabe, 2004)</a:t>
            </a:r>
          </a:p>
          <a:p>
            <a:pPr eaLnBrk="1" hangingPunct="1">
              <a:buFont typeface="Arial" pitchFamily="34" charset="0"/>
              <a:buNone/>
              <a:defRPr/>
            </a:pPr>
            <a:endParaRPr lang="en-US" smtClean="0">
              <a:solidFill>
                <a:srgbClr val="000000"/>
              </a:solidFill>
            </a:endParaRPr>
          </a:p>
          <a:p>
            <a:pPr eaLnBrk="1" hangingPunct="1">
              <a:buFont typeface="Arial" pitchFamily="34" charset="0"/>
              <a:buNone/>
              <a:defRPr/>
            </a:pPr>
            <a:endParaRPr lang="en-US" smtClean="0">
              <a:solidFill>
                <a:srgbClr val="000000"/>
              </a:solidFill>
            </a:endParaRPr>
          </a:p>
        </p:txBody>
      </p:sp>
      <p:sp>
        <p:nvSpPr>
          <p:cNvPr id="13316" name="TextBox 4"/>
          <p:cNvSpPr txBox="1">
            <a:spLocks noChangeArrowheads="1"/>
          </p:cNvSpPr>
          <p:nvPr/>
        </p:nvSpPr>
        <p:spPr bwMode="auto">
          <a:xfrm>
            <a:off x="381000" y="5638800"/>
            <a:ext cx="8077200" cy="1200150"/>
          </a:xfrm>
          <a:prstGeom prst="rect">
            <a:avLst/>
          </a:prstGeom>
          <a:noFill/>
          <a:ln w="9525">
            <a:noFill/>
            <a:miter lim="800000"/>
            <a:headEnd/>
            <a:tailEnd/>
          </a:ln>
        </p:spPr>
        <p:txBody>
          <a:bodyPr>
            <a:spAutoFit/>
          </a:bodyPr>
          <a:lstStyle/>
          <a:p>
            <a:r>
              <a:rPr lang="en-US" sz="1200" u="sng">
                <a:latin typeface="Calibri" pitchFamily="34" charset="0"/>
              </a:rPr>
              <a:t>Citation</a:t>
            </a:r>
            <a:r>
              <a:rPr lang="en-US" sz="1200">
                <a:latin typeface="Calibri" pitchFamily="34" charset="0"/>
              </a:rPr>
              <a:t>:</a:t>
            </a:r>
          </a:p>
          <a:p>
            <a:r>
              <a:rPr lang="en-US" sz="1200">
                <a:latin typeface="Calibri" pitchFamily="34" charset="0"/>
              </a:rPr>
              <a:t>Johnson, C, Eva, A,  Johnson, L, &amp; Walker, B. (2011). Don’t turn away: empowering teachers to support students’ mental health.  	</a:t>
            </a:r>
            <a:r>
              <a:rPr lang="en-US" sz="1200" i="1">
                <a:latin typeface="Calibri" pitchFamily="34" charset="0"/>
              </a:rPr>
              <a:t>The Clearing House</a:t>
            </a:r>
            <a:r>
              <a:rPr lang="en-US" sz="1200">
                <a:latin typeface="Calibri" pitchFamily="34" charset="0"/>
              </a:rPr>
              <a:t>, 84 (1), 241-249.</a:t>
            </a:r>
          </a:p>
          <a:p>
            <a:r>
              <a:rPr lang="en-US" sz="1200">
                <a:latin typeface="Calibri" pitchFamily="34" charset="0"/>
              </a:rPr>
              <a:t>Margolis, H, &amp; McCabe, P.P. (2004). Self-efficacy: a key to improving the motivation of struggling learners.  </a:t>
            </a:r>
            <a:r>
              <a:rPr lang="en-US" sz="1200" i="1">
                <a:latin typeface="Calibri" pitchFamily="34" charset="0"/>
              </a:rPr>
              <a:t>The Clearing House</a:t>
            </a:r>
            <a:r>
              <a:rPr lang="en-US" sz="1200">
                <a:latin typeface="Calibri" pitchFamily="34" charset="0"/>
              </a:rPr>
              <a:t>, 	77 (6), 241-249.</a:t>
            </a:r>
          </a:p>
          <a:p>
            <a:endParaRPr lang="en-US" sz="1200">
              <a:latin typeface="Calibri"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274638"/>
            <a:ext cx="8229600" cy="944562"/>
          </a:xfrm>
        </p:spPr>
        <p:txBody>
          <a:bodyPr/>
          <a:lstStyle/>
          <a:p>
            <a:pPr algn="l" eaLnBrk="1" hangingPunct="1"/>
            <a:r>
              <a:rPr lang="en-US" b="1" smtClean="0">
                <a:solidFill>
                  <a:srgbClr val="10253F"/>
                </a:solidFill>
              </a:rPr>
              <a:t>Structure </a:t>
            </a:r>
            <a:r>
              <a:rPr lang="en-US" smtClean="0"/>
              <a:t>&amp;</a:t>
            </a:r>
            <a:r>
              <a:rPr lang="en-US" b="1" smtClean="0"/>
              <a:t> </a:t>
            </a:r>
            <a:r>
              <a:rPr lang="en-US" b="1" smtClean="0">
                <a:solidFill>
                  <a:srgbClr val="984807"/>
                </a:solidFill>
              </a:rPr>
              <a:t>Routines</a:t>
            </a:r>
            <a:endParaRPr lang="en-US" smtClean="0"/>
          </a:p>
        </p:txBody>
      </p:sp>
      <p:pic>
        <p:nvPicPr>
          <p:cNvPr id="14339" name="Content Placeholder 7" descr="RdgWrtgPresentation 006.jpg"/>
          <p:cNvPicPr>
            <a:picLocks noGrp="1" noChangeAspect="1"/>
          </p:cNvPicPr>
          <p:nvPr>
            <p:ph sz="half" idx="2"/>
          </p:nvPr>
        </p:nvPicPr>
        <p:blipFill>
          <a:blip r:embed="rId2" cstate="print"/>
          <a:srcRect/>
          <a:stretch>
            <a:fillRect/>
          </a:stretch>
        </p:blipFill>
        <p:spPr>
          <a:xfrm>
            <a:off x="304800" y="3657600"/>
            <a:ext cx="4038600" cy="3028950"/>
          </a:xfrm>
        </p:spPr>
      </p:pic>
      <p:pic>
        <p:nvPicPr>
          <p:cNvPr id="14340" name="Content Placeholder 6" descr="RdgWrtgPresentation 007.jpg"/>
          <p:cNvPicPr>
            <a:picLocks noGrp="1" noChangeAspect="1"/>
          </p:cNvPicPr>
          <p:nvPr>
            <p:ph sz="half" idx="1"/>
          </p:nvPr>
        </p:nvPicPr>
        <p:blipFill>
          <a:blip r:embed="rId3" cstate="print"/>
          <a:srcRect/>
          <a:stretch>
            <a:fillRect/>
          </a:stretch>
        </p:blipFill>
        <p:spPr>
          <a:xfrm>
            <a:off x="304800" y="1371600"/>
            <a:ext cx="4038600" cy="3028950"/>
          </a:xfrm>
        </p:spPr>
      </p:pic>
      <p:sp>
        <p:nvSpPr>
          <p:cNvPr id="14341" name="AutoShape 2"/>
          <p:cNvSpPr>
            <a:spLocks noChangeArrowheads="1"/>
          </p:cNvSpPr>
          <p:nvPr/>
        </p:nvSpPr>
        <p:spPr bwMode="auto">
          <a:xfrm>
            <a:off x="3733800" y="1676400"/>
            <a:ext cx="609600" cy="266700"/>
          </a:xfrm>
          <a:prstGeom prst="leftArrow">
            <a:avLst>
              <a:gd name="adj1" fmla="val 50000"/>
              <a:gd name="adj2" fmla="val 79164"/>
            </a:avLst>
          </a:prstGeom>
          <a:solidFill>
            <a:srgbClr val="00FF00"/>
          </a:solidFill>
          <a:ln w="9525">
            <a:solidFill>
              <a:srgbClr val="000000"/>
            </a:solidFill>
            <a:miter lim="800000"/>
            <a:headEnd/>
            <a:tailEnd/>
          </a:ln>
        </p:spPr>
        <p:txBody>
          <a:bodyPr lIns="36576" tIns="36576" rIns="36576" bIns="36576"/>
          <a:lstStyle/>
          <a:p>
            <a:endParaRPr lang="en-US">
              <a:latin typeface="Calibri" pitchFamily="34" charset="0"/>
            </a:endParaRPr>
          </a:p>
        </p:txBody>
      </p:sp>
      <p:sp>
        <p:nvSpPr>
          <p:cNvPr id="14342" name="AutoShape 2"/>
          <p:cNvSpPr>
            <a:spLocks noChangeArrowheads="1"/>
          </p:cNvSpPr>
          <p:nvPr/>
        </p:nvSpPr>
        <p:spPr bwMode="auto">
          <a:xfrm>
            <a:off x="3733800" y="2819400"/>
            <a:ext cx="609600" cy="266700"/>
          </a:xfrm>
          <a:prstGeom prst="leftArrow">
            <a:avLst>
              <a:gd name="adj1" fmla="val 50000"/>
              <a:gd name="adj2" fmla="val 79164"/>
            </a:avLst>
          </a:prstGeom>
          <a:solidFill>
            <a:srgbClr val="00FF00"/>
          </a:solidFill>
          <a:ln w="9525">
            <a:solidFill>
              <a:srgbClr val="000000"/>
            </a:solidFill>
            <a:miter lim="800000"/>
            <a:headEnd/>
            <a:tailEnd/>
          </a:ln>
        </p:spPr>
        <p:txBody>
          <a:bodyPr lIns="36576" tIns="36576" rIns="36576" bIns="36576"/>
          <a:lstStyle/>
          <a:p>
            <a:endParaRPr lang="en-US">
              <a:latin typeface="Calibri" pitchFamily="34" charset="0"/>
            </a:endParaRPr>
          </a:p>
        </p:txBody>
      </p:sp>
      <p:sp>
        <p:nvSpPr>
          <p:cNvPr id="14343" name="AutoShape 2"/>
          <p:cNvSpPr>
            <a:spLocks noChangeArrowheads="1"/>
          </p:cNvSpPr>
          <p:nvPr/>
        </p:nvSpPr>
        <p:spPr bwMode="auto">
          <a:xfrm>
            <a:off x="3733800" y="3810000"/>
            <a:ext cx="609600" cy="266700"/>
          </a:xfrm>
          <a:prstGeom prst="leftArrow">
            <a:avLst>
              <a:gd name="adj1" fmla="val 50000"/>
              <a:gd name="adj2" fmla="val 79164"/>
            </a:avLst>
          </a:prstGeom>
          <a:solidFill>
            <a:srgbClr val="00FF00"/>
          </a:solidFill>
          <a:ln w="9525">
            <a:solidFill>
              <a:srgbClr val="000000"/>
            </a:solidFill>
            <a:miter lim="800000"/>
            <a:headEnd/>
            <a:tailEnd/>
          </a:ln>
        </p:spPr>
        <p:txBody>
          <a:bodyPr lIns="36576" tIns="36576" rIns="36576" bIns="36576"/>
          <a:lstStyle/>
          <a:p>
            <a:endParaRPr lang="en-US">
              <a:latin typeface="Calibri" pitchFamily="34" charset="0"/>
            </a:endParaRPr>
          </a:p>
        </p:txBody>
      </p:sp>
      <p:sp>
        <p:nvSpPr>
          <p:cNvPr id="14344" name="AutoShape 2"/>
          <p:cNvSpPr>
            <a:spLocks noChangeArrowheads="1"/>
          </p:cNvSpPr>
          <p:nvPr/>
        </p:nvSpPr>
        <p:spPr bwMode="auto">
          <a:xfrm>
            <a:off x="3733800" y="4114800"/>
            <a:ext cx="609600" cy="266700"/>
          </a:xfrm>
          <a:prstGeom prst="leftArrow">
            <a:avLst>
              <a:gd name="adj1" fmla="val 50000"/>
              <a:gd name="adj2" fmla="val 79164"/>
            </a:avLst>
          </a:prstGeom>
          <a:solidFill>
            <a:srgbClr val="00FF00"/>
          </a:solidFill>
          <a:ln w="9525">
            <a:solidFill>
              <a:srgbClr val="000000"/>
            </a:solidFill>
            <a:miter lim="800000"/>
            <a:headEnd/>
            <a:tailEnd/>
          </a:ln>
        </p:spPr>
        <p:txBody>
          <a:bodyPr lIns="36576" tIns="36576" rIns="36576" bIns="36576"/>
          <a:lstStyle/>
          <a:p>
            <a:endParaRPr lang="en-US">
              <a:latin typeface="Calibri" pitchFamily="34" charset="0"/>
            </a:endParaRPr>
          </a:p>
        </p:txBody>
      </p:sp>
      <p:sp>
        <p:nvSpPr>
          <p:cNvPr id="14345" name="AutoShape 2"/>
          <p:cNvSpPr>
            <a:spLocks noChangeArrowheads="1"/>
          </p:cNvSpPr>
          <p:nvPr/>
        </p:nvSpPr>
        <p:spPr bwMode="auto">
          <a:xfrm>
            <a:off x="3733800" y="4572000"/>
            <a:ext cx="609600" cy="266700"/>
          </a:xfrm>
          <a:prstGeom prst="leftArrow">
            <a:avLst>
              <a:gd name="adj1" fmla="val 50000"/>
              <a:gd name="adj2" fmla="val 79164"/>
            </a:avLst>
          </a:prstGeom>
          <a:solidFill>
            <a:srgbClr val="00FF00"/>
          </a:solidFill>
          <a:ln w="9525">
            <a:solidFill>
              <a:srgbClr val="000000"/>
            </a:solidFill>
            <a:miter lim="800000"/>
            <a:headEnd/>
            <a:tailEnd/>
          </a:ln>
        </p:spPr>
        <p:txBody>
          <a:bodyPr lIns="36576" tIns="36576" rIns="36576" bIns="36576"/>
          <a:lstStyle/>
          <a:p>
            <a:endParaRPr lang="en-US">
              <a:latin typeface="Calibri" pitchFamily="34" charset="0"/>
            </a:endParaRPr>
          </a:p>
        </p:txBody>
      </p:sp>
      <p:sp>
        <p:nvSpPr>
          <p:cNvPr id="14346" name="AutoShape 2"/>
          <p:cNvSpPr>
            <a:spLocks noChangeArrowheads="1"/>
          </p:cNvSpPr>
          <p:nvPr/>
        </p:nvSpPr>
        <p:spPr bwMode="auto">
          <a:xfrm>
            <a:off x="3733800" y="6172200"/>
            <a:ext cx="609600" cy="266700"/>
          </a:xfrm>
          <a:prstGeom prst="leftArrow">
            <a:avLst>
              <a:gd name="adj1" fmla="val 50000"/>
              <a:gd name="adj2" fmla="val 79164"/>
            </a:avLst>
          </a:prstGeom>
          <a:solidFill>
            <a:srgbClr val="00FF00"/>
          </a:solidFill>
          <a:ln w="9525">
            <a:solidFill>
              <a:srgbClr val="000000"/>
            </a:solidFill>
            <a:miter lim="800000"/>
            <a:headEnd/>
            <a:tailEnd/>
          </a:ln>
        </p:spPr>
        <p:txBody>
          <a:bodyPr lIns="36576" tIns="36576" rIns="36576" bIns="36576"/>
          <a:lstStyle/>
          <a:p>
            <a:endParaRPr lang="en-US">
              <a:latin typeface="Calibri" pitchFamily="34" charset="0"/>
            </a:endParaRPr>
          </a:p>
        </p:txBody>
      </p:sp>
      <p:pic>
        <p:nvPicPr>
          <p:cNvPr id="14347" name="Picture 14" descr="cropped full daily schedule.JPG"/>
          <p:cNvPicPr>
            <a:picLocks noChangeAspect="1"/>
          </p:cNvPicPr>
          <p:nvPr/>
        </p:nvPicPr>
        <p:blipFill>
          <a:blip r:embed="rId4"/>
          <a:srcRect/>
          <a:stretch>
            <a:fillRect/>
          </a:stretch>
        </p:blipFill>
        <p:spPr bwMode="auto">
          <a:xfrm>
            <a:off x="6248400" y="228600"/>
            <a:ext cx="2584450" cy="6400800"/>
          </a:xfrm>
          <a:prstGeom prst="rect">
            <a:avLst/>
          </a:prstGeom>
          <a:noFill/>
          <a:ln w="9525">
            <a:noFill/>
            <a:miter lim="800000"/>
            <a:headEnd/>
            <a:tailEnd/>
          </a:ln>
        </p:spPr>
      </p:pic>
      <p:sp>
        <p:nvSpPr>
          <p:cNvPr id="14348" name="TextBox 15"/>
          <p:cNvSpPr txBox="1">
            <a:spLocks noChangeArrowheads="1"/>
          </p:cNvSpPr>
          <p:nvPr/>
        </p:nvSpPr>
        <p:spPr bwMode="auto">
          <a:xfrm>
            <a:off x="5105400" y="4724400"/>
            <a:ext cx="1143000" cy="1200329"/>
          </a:xfrm>
          <a:prstGeom prst="rect">
            <a:avLst/>
          </a:prstGeom>
          <a:noFill/>
          <a:ln w="9525">
            <a:noFill/>
            <a:miter lim="800000"/>
            <a:headEnd/>
            <a:tailEnd/>
          </a:ln>
        </p:spPr>
        <p:txBody>
          <a:bodyPr>
            <a:spAutoFit/>
          </a:bodyPr>
          <a:lstStyle/>
          <a:p>
            <a:pPr algn="r"/>
            <a:r>
              <a:rPr lang="en-US" dirty="0" smtClean="0">
                <a:latin typeface="Calibri" pitchFamily="34" charset="0"/>
                <a:sym typeface="Wingdings" pitchFamily="2" charset="2"/>
              </a:rPr>
              <a:t></a:t>
            </a:r>
          </a:p>
          <a:p>
            <a:pPr algn="r"/>
            <a:r>
              <a:rPr lang="en-US" dirty="0" smtClean="0">
                <a:latin typeface="Calibri" pitchFamily="34" charset="0"/>
              </a:rPr>
              <a:t> Post a  </a:t>
            </a:r>
            <a:r>
              <a:rPr lang="en-US" dirty="0">
                <a:latin typeface="Calibri" pitchFamily="34" charset="0"/>
              </a:rPr>
              <a:t>daily schedule</a:t>
            </a:r>
          </a:p>
        </p:txBody>
      </p:sp>
      <p:sp>
        <p:nvSpPr>
          <p:cNvPr id="17" name="TextBox 16"/>
          <p:cNvSpPr txBox="1"/>
          <p:nvPr/>
        </p:nvSpPr>
        <p:spPr>
          <a:xfrm>
            <a:off x="4343400" y="1600200"/>
            <a:ext cx="914400" cy="381000"/>
          </a:xfrm>
          <a:prstGeom prst="rect">
            <a:avLst/>
          </a:prstGeom>
        </p:spPr>
        <p:style>
          <a:lnRef idx="0">
            <a:schemeClr val="accent5"/>
          </a:lnRef>
          <a:fillRef idx="3">
            <a:schemeClr val="accent5"/>
          </a:fillRef>
          <a:effectRef idx="3">
            <a:schemeClr val="accent5"/>
          </a:effectRef>
          <a:fontRef idx="minor">
            <a:schemeClr val="lt1"/>
          </a:fontRef>
        </p:style>
        <p:txBody>
          <a:bodyPr>
            <a:spAutoFit/>
          </a:bodyPr>
          <a:lstStyle/>
          <a:p>
            <a:pPr>
              <a:defRPr/>
            </a:pPr>
            <a:r>
              <a:rPr lang="en-US">
                <a:solidFill>
                  <a:srgbClr val="FFFFFF"/>
                </a:solidFill>
                <a:ea typeface="ＭＳ Ｐゴシック" charset="-128"/>
              </a:rPr>
              <a:t>Writing</a:t>
            </a:r>
          </a:p>
        </p:txBody>
      </p:sp>
      <p:sp>
        <p:nvSpPr>
          <p:cNvPr id="18" name="TextBox 17"/>
          <p:cNvSpPr txBox="1"/>
          <p:nvPr/>
        </p:nvSpPr>
        <p:spPr>
          <a:xfrm>
            <a:off x="4343400" y="6096000"/>
            <a:ext cx="990600" cy="381000"/>
          </a:xfrm>
          <a:prstGeom prst="rect">
            <a:avLst/>
          </a:prstGeom>
        </p:spPr>
        <p:style>
          <a:lnRef idx="0">
            <a:schemeClr val="accent5"/>
          </a:lnRef>
          <a:fillRef idx="3">
            <a:schemeClr val="accent5"/>
          </a:fillRef>
          <a:effectRef idx="3">
            <a:schemeClr val="accent5"/>
          </a:effectRef>
          <a:fontRef idx="minor">
            <a:schemeClr val="lt1"/>
          </a:fontRef>
        </p:style>
        <p:txBody>
          <a:bodyPr>
            <a:spAutoFit/>
          </a:bodyPr>
          <a:lstStyle/>
          <a:p>
            <a:pPr>
              <a:defRPr/>
            </a:pPr>
            <a:r>
              <a:rPr lang="en-US">
                <a:solidFill>
                  <a:srgbClr val="FFFFFF"/>
                </a:solidFill>
                <a:ea typeface="ＭＳ Ｐゴシック" charset="-128"/>
              </a:rPr>
              <a:t>Writing</a:t>
            </a:r>
          </a:p>
        </p:txBody>
      </p:sp>
      <p:sp>
        <p:nvSpPr>
          <p:cNvPr id="19" name="TextBox 18"/>
          <p:cNvSpPr txBox="1"/>
          <p:nvPr/>
        </p:nvSpPr>
        <p:spPr>
          <a:xfrm>
            <a:off x="4343400" y="2743200"/>
            <a:ext cx="1600200" cy="381000"/>
          </a:xfrm>
          <a:prstGeom prst="rect">
            <a:avLst/>
          </a:prstGeom>
        </p:spPr>
        <p:style>
          <a:lnRef idx="0">
            <a:schemeClr val="accent4"/>
          </a:lnRef>
          <a:fillRef idx="3">
            <a:schemeClr val="accent4"/>
          </a:fillRef>
          <a:effectRef idx="3">
            <a:schemeClr val="accent4"/>
          </a:effectRef>
          <a:fontRef idx="minor">
            <a:schemeClr val="lt1"/>
          </a:fontRef>
        </p:style>
        <p:txBody>
          <a:bodyPr>
            <a:spAutoFit/>
          </a:bodyPr>
          <a:lstStyle/>
          <a:p>
            <a:pPr>
              <a:defRPr/>
            </a:pPr>
            <a:r>
              <a:rPr lang="en-US">
                <a:solidFill>
                  <a:srgbClr val="FFFFFF"/>
                </a:solidFill>
                <a:ea typeface="ＭＳ Ｐゴシック" charset="-128"/>
              </a:rPr>
              <a:t>Choral Reading</a:t>
            </a:r>
          </a:p>
        </p:txBody>
      </p:sp>
      <p:sp>
        <p:nvSpPr>
          <p:cNvPr id="20" name="TextBox 19"/>
          <p:cNvSpPr txBox="1"/>
          <p:nvPr/>
        </p:nvSpPr>
        <p:spPr>
          <a:xfrm>
            <a:off x="4343400" y="3733800"/>
            <a:ext cx="1295400" cy="369332"/>
          </a:xfrm>
          <a:prstGeom prst="rect">
            <a:avLst/>
          </a:prstGeom>
        </p:spPr>
        <p:style>
          <a:lnRef idx="0">
            <a:schemeClr val="accent4"/>
          </a:lnRef>
          <a:fillRef idx="3">
            <a:schemeClr val="accent4"/>
          </a:fillRef>
          <a:effectRef idx="3">
            <a:schemeClr val="accent4"/>
          </a:effectRef>
          <a:fontRef idx="minor">
            <a:schemeClr val="lt1"/>
          </a:fontRef>
        </p:style>
        <p:txBody>
          <a:bodyPr>
            <a:spAutoFit/>
          </a:bodyPr>
          <a:lstStyle/>
          <a:p>
            <a:pPr>
              <a:defRPr/>
            </a:pPr>
            <a:r>
              <a:rPr lang="en-US">
                <a:solidFill>
                  <a:srgbClr val="FFFFFF"/>
                </a:solidFill>
                <a:ea typeface="ＭＳ Ｐゴシック" charset="-128"/>
              </a:rPr>
              <a:t>Read Aloud</a:t>
            </a:r>
          </a:p>
        </p:txBody>
      </p:sp>
      <p:sp>
        <p:nvSpPr>
          <p:cNvPr id="21" name="TextBox 20"/>
          <p:cNvSpPr txBox="1"/>
          <p:nvPr/>
        </p:nvSpPr>
        <p:spPr>
          <a:xfrm>
            <a:off x="4343400" y="4114800"/>
            <a:ext cx="1981200" cy="338554"/>
          </a:xfrm>
          <a:prstGeom prst="rect">
            <a:avLst/>
          </a:prstGeom>
        </p:spPr>
        <p:style>
          <a:lnRef idx="0">
            <a:schemeClr val="accent2"/>
          </a:lnRef>
          <a:fillRef idx="3">
            <a:schemeClr val="accent2"/>
          </a:fillRef>
          <a:effectRef idx="3">
            <a:schemeClr val="accent2"/>
          </a:effectRef>
          <a:fontRef idx="minor">
            <a:schemeClr val="lt1"/>
          </a:fontRef>
        </p:style>
        <p:txBody>
          <a:bodyPr>
            <a:spAutoFit/>
          </a:bodyPr>
          <a:lstStyle/>
          <a:p>
            <a:pPr>
              <a:defRPr/>
            </a:pPr>
            <a:r>
              <a:rPr lang="en-US" sz="1600">
                <a:solidFill>
                  <a:srgbClr val="FFFFFF"/>
                </a:solidFill>
                <a:ea typeface="ＭＳ Ｐゴシック" charset="-128"/>
              </a:rPr>
              <a:t>Self-Selected Reading</a:t>
            </a:r>
          </a:p>
        </p:txBody>
      </p:sp>
      <p:sp>
        <p:nvSpPr>
          <p:cNvPr id="22" name="TextBox 21"/>
          <p:cNvSpPr txBox="1"/>
          <p:nvPr/>
        </p:nvSpPr>
        <p:spPr>
          <a:xfrm>
            <a:off x="4343400" y="4495800"/>
            <a:ext cx="990600" cy="646331"/>
          </a:xfrm>
          <a:prstGeom prst="rect">
            <a:avLst/>
          </a:prstGeom>
        </p:spPr>
        <p:style>
          <a:lnRef idx="0">
            <a:schemeClr val="accent4"/>
          </a:lnRef>
          <a:fillRef idx="3">
            <a:schemeClr val="accent4"/>
          </a:fillRef>
          <a:effectRef idx="3">
            <a:schemeClr val="accent4"/>
          </a:effectRef>
          <a:fontRef idx="minor">
            <a:schemeClr val="lt1"/>
          </a:fontRef>
        </p:style>
        <p:txBody>
          <a:bodyPr>
            <a:spAutoFit/>
          </a:bodyPr>
          <a:lstStyle/>
          <a:p>
            <a:pPr>
              <a:defRPr/>
            </a:pPr>
            <a:r>
              <a:rPr lang="en-US">
                <a:solidFill>
                  <a:srgbClr val="FFFFFF"/>
                </a:solidFill>
                <a:ea typeface="ＭＳ Ｐゴシック" charset="-128"/>
              </a:rPr>
              <a:t>Guided Reading</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304800" y="228600"/>
            <a:ext cx="8229600" cy="944563"/>
          </a:xfrm>
        </p:spPr>
        <p:txBody>
          <a:bodyPr/>
          <a:lstStyle/>
          <a:p>
            <a:pPr algn="l" eaLnBrk="1" hangingPunct="1"/>
            <a:r>
              <a:rPr lang="en-US" b="1" smtClean="0">
                <a:solidFill>
                  <a:srgbClr val="632523"/>
                </a:solidFill>
              </a:rPr>
              <a:t>Goals</a:t>
            </a:r>
            <a:r>
              <a:rPr lang="en-US" smtClean="0"/>
              <a:t> &amp; </a:t>
            </a:r>
            <a:r>
              <a:rPr lang="en-US" b="1" smtClean="0">
                <a:solidFill>
                  <a:srgbClr val="215968"/>
                </a:solidFill>
              </a:rPr>
              <a:t>Expectations</a:t>
            </a:r>
          </a:p>
        </p:txBody>
      </p:sp>
      <p:pic>
        <p:nvPicPr>
          <p:cNvPr id="15363" name="Content Placeholder 4" descr="cropped req daily hw.JPG"/>
          <p:cNvPicPr>
            <a:picLocks noGrp="1" noChangeAspect="1"/>
          </p:cNvPicPr>
          <p:nvPr>
            <p:ph sz="half" idx="1"/>
          </p:nvPr>
        </p:nvPicPr>
        <p:blipFill>
          <a:blip r:embed="rId2"/>
          <a:srcRect/>
          <a:stretch>
            <a:fillRect/>
          </a:stretch>
        </p:blipFill>
        <p:spPr>
          <a:xfrm>
            <a:off x="5410200" y="228600"/>
            <a:ext cx="3505200" cy="1455738"/>
          </a:xfrm>
        </p:spPr>
      </p:pic>
      <p:sp>
        <p:nvSpPr>
          <p:cNvPr id="15364" name="TextBox 5"/>
          <p:cNvSpPr txBox="1">
            <a:spLocks noChangeArrowheads="1"/>
          </p:cNvSpPr>
          <p:nvPr/>
        </p:nvSpPr>
        <p:spPr bwMode="auto">
          <a:xfrm>
            <a:off x="4114800" y="1676400"/>
            <a:ext cx="4876800" cy="338138"/>
          </a:xfrm>
          <a:prstGeom prst="rect">
            <a:avLst/>
          </a:prstGeom>
          <a:noFill/>
          <a:ln w="9525">
            <a:noFill/>
            <a:miter lim="800000"/>
            <a:headEnd/>
            <a:tailEnd/>
          </a:ln>
        </p:spPr>
        <p:txBody>
          <a:bodyPr>
            <a:spAutoFit/>
          </a:bodyPr>
          <a:lstStyle/>
          <a:p>
            <a:pPr algn="r"/>
            <a:r>
              <a:rPr lang="en-US" sz="1600" dirty="0" smtClean="0">
                <a:latin typeface="Calibri" pitchFamily="34" charset="0"/>
              </a:rPr>
              <a:t>Post expected </a:t>
            </a:r>
            <a:r>
              <a:rPr lang="en-US" sz="1600" dirty="0">
                <a:latin typeface="Calibri" pitchFamily="34" charset="0"/>
              </a:rPr>
              <a:t>&amp; required daily </a:t>
            </a:r>
            <a:r>
              <a:rPr lang="en-US" sz="1600" dirty="0" smtClean="0">
                <a:latin typeface="Calibri" pitchFamily="34" charset="0"/>
              </a:rPr>
              <a:t>homework</a:t>
            </a:r>
            <a:endParaRPr lang="en-US" sz="1600" dirty="0">
              <a:latin typeface="Calibri" pitchFamily="34" charset="0"/>
            </a:endParaRPr>
          </a:p>
        </p:txBody>
      </p:sp>
      <p:pic>
        <p:nvPicPr>
          <p:cNvPr id="15365" name="Picture 7" descr="RdgWrtgPresentation 002.jpg"/>
          <p:cNvPicPr>
            <a:picLocks noChangeAspect="1"/>
          </p:cNvPicPr>
          <p:nvPr/>
        </p:nvPicPr>
        <p:blipFill>
          <a:blip r:embed="rId3" cstate="print"/>
          <a:srcRect/>
          <a:stretch>
            <a:fillRect/>
          </a:stretch>
        </p:blipFill>
        <p:spPr bwMode="auto">
          <a:xfrm>
            <a:off x="304800" y="1066800"/>
            <a:ext cx="2743200" cy="3657600"/>
          </a:xfrm>
          <a:prstGeom prst="rect">
            <a:avLst/>
          </a:prstGeom>
          <a:noFill/>
          <a:ln w="9525">
            <a:noFill/>
            <a:miter lim="800000"/>
            <a:headEnd/>
            <a:tailEnd/>
          </a:ln>
        </p:spPr>
      </p:pic>
      <p:sp>
        <p:nvSpPr>
          <p:cNvPr id="15366" name="TextBox 8"/>
          <p:cNvSpPr txBox="1">
            <a:spLocks noChangeArrowheads="1"/>
          </p:cNvSpPr>
          <p:nvPr/>
        </p:nvSpPr>
        <p:spPr bwMode="auto">
          <a:xfrm>
            <a:off x="152400" y="5029200"/>
            <a:ext cx="2057400" cy="1323439"/>
          </a:xfrm>
          <a:prstGeom prst="rect">
            <a:avLst/>
          </a:prstGeom>
          <a:noFill/>
          <a:ln w="9525">
            <a:noFill/>
            <a:miter lim="800000"/>
            <a:headEnd/>
            <a:tailEnd/>
          </a:ln>
        </p:spPr>
        <p:txBody>
          <a:bodyPr wrap="square">
            <a:spAutoFit/>
          </a:bodyPr>
          <a:lstStyle/>
          <a:p>
            <a:pPr algn="ctr"/>
            <a:r>
              <a:rPr lang="en-US" sz="1600" dirty="0" smtClean="0">
                <a:latin typeface="Calibri" pitchFamily="34" charset="0"/>
                <a:sym typeface="Wingdings" pitchFamily="2" charset="2"/>
              </a:rPr>
              <a:t>Help your students set GOALS  at the start </a:t>
            </a:r>
            <a:r>
              <a:rPr lang="en-US" sz="1600" dirty="0">
                <a:latin typeface="Calibri" pitchFamily="34" charset="0"/>
                <a:sym typeface="Wingdings" pitchFamily="2" charset="2"/>
              </a:rPr>
              <a:t>of the school year </a:t>
            </a:r>
            <a:r>
              <a:rPr lang="en-US" sz="1600" dirty="0" smtClean="0">
                <a:latin typeface="Calibri" pitchFamily="34" charset="0"/>
                <a:sym typeface="Wingdings" pitchFamily="2" charset="2"/>
              </a:rPr>
              <a:t> and post them </a:t>
            </a:r>
            <a:r>
              <a:rPr lang="en-US" sz="1600" dirty="0">
                <a:latin typeface="Calibri" pitchFamily="34" charset="0"/>
                <a:sym typeface="Wingdings" pitchFamily="2" charset="2"/>
              </a:rPr>
              <a:t>in </a:t>
            </a:r>
            <a:r>
              <a:rPr lang="en-US" sz="1600" dirty="0" smtClean="0">
                <a:latin typeface="Calibri" pitchFamily="34" charset="0"/>
                <a:sym typeface="Wingdings" pitchFamily="2" charset="2"/>
              </a:rPr>
              <a:t>your </a:t>
            </a:r>
            <a:r>
              <a:rPr lang="en-US" sz="1600" dirty="0">
                <a:latin typeface="Calibri" pitchFamily="34" charset="0"/>
                <a:sym typeface="Wingdings" pitchFamily="2" charset="2"/>
              </a:rPr>
              <a:t>classroom. </a:t>
            </a:r>
            <a:endParaRPr lang="en-US" sz="1600" dirty="0">
              <a:latin typeface="Calibri" pitchFamily="34" charset="0"/>
            </a:endParaRPr>
          </a:p>
        </p:txBody>
      </p:sp>
      <p:sp>
        <p:nvSpPr>
          <p:cNvPr id="15367" name="TextBox 9"/>
          <p:cNvSpPr txBox="1">
            <a:spLocks noChangeArrowheads="1"/>
          </p:cNvSpPr>
          <p:nvPr/>
        </p:nvSpPr>
        <p:spPr bwMode="auto">
          <a:xfrm>
            <a:off x="2286000" y="4800600"/>
            <a:ext cx="1447800" cy="1477328"/>
          </a:xfrm>
          <a:prstGeom prst="rect">
            <a:avLst/>
          </a:prstGeom>
          <a:noFill/>
          <a:ln w="9525">
            <a:noFill/>
            <a:miter lim="800000"/>
            <a:headEnd/>
            <a:tailEnd/>
          </a:ln>
        </p:spPr>
        <p:txBody>
          <a:bodyPr>
            <a:spAutoFit/>
          </a:bodyPr>
          <a:lstStyle/>
          <a:p>
            <a:pPr algn="ctr"/>
            <a:r>
              <a:rPr lang="en-US" dirty="0">
                <a:latin typeface="Calibri" pitchFamily="34" charset="0"/>
              </a:rPr>
              <a:t>Expectations for writing glued into the front of </a:t>
            </a:r>
            <a:r>
              <a:rPr lang="en-US" dirty="0" smtClean="0">
                <a:latin typeface="Calibri" pitchFamily="34" charset="0"/>
              </a:rPr>
              <a:t>daybooks</a:t>
            </a:r>
            <a:endParaRPr lang="en-US" b="1" dirty="0">
              <a:latin typeface="Calibri" pitchFamily="34" charset="0"/>
            </a:endParaRPr>
          </a:p>
        </p:txBody>
      </p:sp>
      <p:sp>
        <p:nvSpPr>
          <p:cNvPr id="12" name="Bent Arrow 11"/>
          <p:cNvSpPr/>
          <p:nvPr/>
        </p:nvSpPr>
        <p:spPr>
          <a:xfrm>
            <a:off x="5181600" y="1143000"/>
            <a:ext cx="228600" cy="533400"/>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pic>
        <p:nvPicPr>
          <p:cNvPr id="15369" name="Picture 12" descr="RdgWrtgPresentation 003.jpg"/>
          <p:cNvPicPr>
            <a:picLocks noChangeAspect="1"/>
          </p:cNvPicPr>
          <p:nvPr/>
        </p:nvPicPr>
        <p:blipFill>
          <a:blip r:embed="rId4"/>
          <a:srcRect/>
          <a:stretch>
            <a:fillRect/>
          </a:stretch>
        </p:blipFill>
        <p:spPr bwMode="auto">
          <a:xfrm>
            <a:off x="3657600" y="2209800"/>
            <a:ext cx="5283200" cy="3962400"/>
          </a:xfrm>
          <a:prstGeom prst="rect">
            <a:avLst/>
          </a:prstGeom>
          <a:noFill/>
          <a:ln w="9525">
            <a:noFill/>
            <a:miter lim="800000"/>
            <a:headEnd/>
            <a:tailEnd/>
          </a:ln>
        </p:spPr>
      </p:pic>
      <p:sp>
        <p:nvSpPr>
          <p:cNvPr id="15" name="Up Arrow 14"/>
          <p:cNvSpPr/>
          <p:nvPr/>
        </p:nvSpPr>
        <p:spPr>
          <a:xfrm>
            <a:off x="838200" y="4419600"/>
            <a:ext cx="381000" cy="6096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Curved Up Arrow 15"/>
          <p:cNvSpPr/>
          <p:nvPr/>
        </p:nvSpPr>
        <p:spPr>
          <a:xfrm rot="20676381">
            <a:off x="3549650" y="6245225"/>
            <a:ext cx="771525" cy="430213"/>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505200" y="1676400"/>
            <a:ext cx="5257800" cy="3505200"/>
          </a:xfrm>
        </p:spPr>
        <p:style>
          <a:lnRef idx="2">
            <a:schemeClr val="accent6">
              <a:shade val="50000"/>
            </a:schemeClr>
          </a:lnRef>
          <a:fillRef idx="1">
            <a:schemeClr val="accent6"/>
          </a:fillRef>
          <a:effectRef idx="0">
            <a:schemeClr val="accent6"/>
          </a:effectRef>
          <a:fontRef idx="minor">
            <a:schemeClr val="lt1"/>
          </a:fontRef>
        </p:style>
        <p:txBody>
          <a:bodyPr>
            <a:noAutofit/>
          </a:bodyPr>
          <a:lstStyle/>
          <a:p>
            <a:pPr algn="ctr" eaLnBrk="1" hangingPunct="1">
              <a:lnSpc>
                <a:spcPct val="170000"/>
              </a:lnSpc>
              <a:buFont typeface="Arial" pitchFamily="34" charset="0"/>
              <a:buNone/>
              <a:defRPr/>
            </a:pPr>
            <a:r>
              <a:rPr lang="en-US" sz="2200" b="1" dirty="0" smtClean="0">
                <a:solidFill>
                  <a:srgbClr val="FFFFFF"/>
                </a:solidFill>
                <a:ea typeface="ＭＳ Ｐゴシック" charset="-128"/>
              </a:rPr>
              <a:t>Struggling learners “will likely invest in activities they find interesting or valuable, if their environment is safe and supportive, and if difficulties do not lead to embarrassment or comparisons with more successful peers.”</a:t>
            </a:r>
          </a:p>
          <a:p>
            <a:pPr algn="ctr" eaLnBrk="1" hangingPunct="1">
              <a:buFont typeface="Arial" pitchFamily="34" charset="0"/>
              <a:buNone/>
              <a:defRPr/>
            </a:pPr>
            <a:endParaRPr lang="en-US" sz="2200" dirty="0" smtClean="0">
              <a:solidFill>
                <a:srgbClr val="FFFFFF"/>
              </a:solidFill>
              <a:ea typeface="ＭＳ Ｐゴシック" charset="-128"/>
            </a:endParaRPr>
          </a:p>
        </p:txBody>
      </p:sp>
      <p:sp>
        <p:nvSpPr>
          <p:cNvPr id="5" name="Title 1"/>
          <p:cNvSpPr>
            <a:spLocks noGrp="1"/>
          </p:cNvSpPr>
          <p:nvPr>
            <p:ph type="title"/>
          </p:nvPr>
        </p:nvSpPr>
        <p:spPr>
          <a:xfrm>
            <a:off x="457200" y="274638"/>
            <a:ext cx="8229600" cy="1173162"/>
          </a:xfrm>
        </p:spPr>
        <p:txBody>
          <a:bodyPr>
            <a:normAutofit fontScale="90000"/>
          </a:bodyPr>
          <a:lstStyle/>
          <a:p>
            <a:pPr eaLnBrk="1" hangingPunct="1">
              <a:defRPr/>
            </a:pPr>
            <a:r>
              <a:rPr lang="en-US" sz="4000" b="1" smtClean="0">
                <a:solidFill>
                  <a:srgbClr val="604A7B"/>
                </a:solidFill>
              </a:rPr>
              <a:t>CHOICE</a:t>
            </a:r>
            <a:r>
              <a:rPr lang="en-US" sz="4000" b="1" smtClean="0"/>
              <a:t> &amp; </a:t>
            </a:r>
            <a:r>
              <a:rPr lang="en-US" sz="4000" b="1" smtClean="0">
                <a:solidFill>
                  <a:srgbClr val="009900"/>
                </a:solidFill>
              </a:rPr>
              <a:t>Environment</a:t>
            </a:r>
            <a:r>
              <a:rPr lang="en-US" sz="3600" smtClean="0"/>
              <a:t/>
            </a:r>
            <a:br>
              <a:rPr lang="en-US" sz="3600" smtClean="0"/>
            </a:br>
            <a:r>
              <a:rPr lang="en-US" sz="3600" i="1" smtClean="0"/>
              <a:t>Why they’re important?</a:t>
            </a:r>
          </a:p>
        </p:txBody>
      </p:sp>
      <p:sp>
        <p:nvSpPr>
          <p:cNvPr id="16388" name="TextBox 5"/>
          <p:cNvSpPr txBox="1">
            <a:spLocks noChangeArrowheads="1"/>
          </p:cNvSpPr>
          <p:nvPr/>
        </p:nvSpPr>
        <p:spPr bwMode="auto">
          <a:xfrm>
            <a:off x="914400" y="6119813"/>
            <a:ext cx="7391400" cy="738187"/>
          </a:xfrm>
          <a:prstGeom prst="rect">
            <a:avLst/>
          </a:prstGeom>
          <a:noFill/>
          <a:ln w="9525">
            <a:noFill/>
            <a:miter lim="800000"/>
            <a:headEnd/>
            <a:tailEnd/>
          </a:ln>
        </p:spPr>
        <p:txBody>
          <a:bodyPr>
            <a:spAutoFit/>
          </a:bodyPr>
          <a:lstStyle/>
          <a:p>
            <a:r>
              <a:rPr lang="en-US" sz="1200">
                <a:latin typeface="Calibri" pitchFamily="34" charset="0"/>
              </a:rPr>
              <a:t>Margolis, H, &amp; McCabe, P.P. (2004). Self-efficacy: a key to improving the motivation of struggling learners.  </a:t>
            </a:r>
            <a:r>
              <a:rPr lang="en-US" sz="1200" i="1">
                <a:latin typeface="Calibri" pitchFamily="34" charset="0"/>
              </a:rPr>
              <a:t>The 	Clearing  House</a:t>
            </a:r>
            <a:r>
              <a:rPr lang="en-US" sz="1200">
                <a:latin typeface="Calibri" pitchFamily="34" charset="0"/>
              </a:rPr>
              <a:t>, 77 (6), 241-249.</a:t>
            </a:r>
          </a:p>
          <a:p>
            <a:endParaRPr lang="en-US">
              <a:latin typeface="Calibri" pitchFamily="34" charset="0"/>
            </a:endParaRPr>
          </a:p>
        </p:txBody>
      </p:sp>
      <p:pic>
        <p:nvPicPr>
          <p:cNvPr id="16389" name="Picture 6" descr="RdgWrtgPresentation 008.jpg"/>
          <p:cNvPicPr>
            <a:picLocks noChangeAspect="1"/>
          </p:cNvPicPr>
          <p:nvPr/>
        </p:nvPicPr>
        <p:blipFill>
          <a:blip r:embed="rId2"/>
          <a:srcRect/>
          <a:stretch>
            <a:fillRect/>
          </a:stretch>
        </p:blipFill>
        <p:spPr bwMode="auto">
          <a:xfrm>
            <a:off x="228600" y="1524000"/>
            <a:ext cx="2819400" cy="3759200"/>
          </a:xfrm>
          <a:prstGeom prst="rect">
            <a:avLst/>
          </a:prstGeom>
          <a:noFill/>
          <a:ln w="9525">
            <a:noFill/>
            <a:miter lim="800000"/>
            <a:headEnd/>
            <a:tailEnd/>
          </a:ln>
        </p:spPr>
      </p:pic>
      <p:sp>
        <p:nvSpPr>
          <p:cNvPr id="16390" name="TextBox 7"/>
          <p:cNvSpPr txBox="1">
            <a:spLocks noChangeArrowheads="1"/>
          </p:cNvSpPr>
          <p:nvPr/>
        </p:nvSpPr>
        <p:spPr bwMode="auto">
          <a:xfrm>
            <a:off x="228600" y="5257800"/>
            <a:ext cx="2895600" cy="369888"/>
          </a:xfrm>
          <a:prstGeom prst="rect">
            <a:avLst/>
          </a:prstGeom>
          <a:noFill/>
          <a:ln w="9525">
            <a:noFill/>
            <a:miter lim="800000"/>
            <a:headEnd/>
            <a:tailEnd/>
          </a:ln>
        </p:spPr>
        <p:txBody>
          <a:bodyPr>
            <a:spAutoFit/>
          </a:bodyPr>
          <a:lstStyle/>
          <a:p>
            <a:pPr algn="ctr"/>
            <a:r>
              <a:rPr lang="en-US" dirty="0" smtClean="0">
                <a:latin typeface="Calibri" pitchFamily="34" charset="0"/>
              </a:rPr>
              <a:t>Create a classroom library</a:t>
            </a:r>
            <a:endParaRPr lang="en-US" dirty="0">
              <a:latin typeface="Calibri"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1198563"/>
          </a:xfrm>
        </p:spPr>
        <p:txBody>
          <a:bodyPr>
            <a:normAutofit fontScale="90000"/>
          </a:bodyPr>
          <a:lstStyle/>
          <a:p>
            <a:pPr eaLnBrk="1" hangingPunct="1">
              <a:defRPr/>
            </a:pPr>
            <a:r>
              <a:rPr lang="en-US" sz="4200" b="1" i="1" smtClean="0">
                <a:latin typeface="Bradley Hand ITC" pitchFamily="66" charset="0"/>
              </a:rPr>
              <a:t>Attitude change? </a:t>
            </a:r>
            <a:r>
              <a:rPr lang="en-US" sz="4000" b="1" smtClean="0"/>
              <a:t/>
            </a:r>
            <a:br>
              <a:rPr lang="en-US" sz="4000" b="1" smtClean="0"/>
            </a:br>
            <a:r>
              <a:rPr lang="en-US" sz="4000" b="1" smtClean="0">
                <a:latin typeface="Arial" pitchFamily="34" charset="0"/>
                <a:cs typeface="Arial" pitchFamily="34" charset="0"/>
              </a:rPr>
              <a:t>from</a:t>
            </a:r>
            <a:r>
              <a:rPr lang="en-US" sz="4000" b="1" smtClean="0"/>
              <a:t> </a:t>
            </a:r>
            <a:r>
              <a:rPr lang="en-US" sz="4000" b="1" smtClean="0">
                <a:latin typeface="Century Schoolbook" pitchFamily="18" charset="0"/>
              </a:rPr>
              <a:t>then</a:t>
            </a:r>
            <a:r>
              <a:rPr lang="en-US" sz="4000" b="1" smtClean="0"/>
              <a:t> </a:t>
            </a:r>
            <a:r>
              <a:rPr lang="en-US" sz="4000" b="1" smtClean="0">
                <a:latin typeface="Arial" pitchFamily="34" charset="0"/>
                <a:cs typeface="Arial" pitchFamily="34" charset="0"/>
              </a:rPr>
              <a:t>to</a:t>
            </a:r>
            <a:r>
              <a:rPr lang="en-US" sz="4000" b="1" smtClean="0"/>
              <a:t> </a:t>
            </a:r>
            <a:r>
              <a:rPr lang="en-US" sz="4000" b="1" smtClean="0">
                <a:latin typeface="Comic Sans MS" pitchFamily="66" charset="0"/>
              </a:rPr>
              <a:t>now</a:t>
            </a:r>
          </a:p>
        </p:txBody>
      </p:sp>
      <p:pic>
        <p:nvPicPr>
          <p:cNvPr id="17411" name="Content Placeholder 4" descr="Then Now Literacy Engagem Comic.png"/>
          <p:cNvPicPr>
            <a:picLocks noGrp="1" noChangeAspect="1"/>
          </p:cNvPicPr>
          <p:nvPr>
            <p:ph sz="half" idx="1"/>
          </p:nvPr>
        </p:nvPicPr>
        <p:blipFill>
          <a:blip r:embed="rId2"/>
          <a:srcRect/>
          <a:stretch>
            <a:fillRect/>
          </a:stretch>
        </p:blipFill>
        <p:spPr>
          <a:xfrm>
            <a:off x="1219200" y="1981200"/>
            <a:ext cx="6705600" cy="4510088"/>
          </a:xfr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file>

<file path=customXml/item3.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39" ma:contentTypeDescription="Create a new document." ma:contentTypeScope="" ma:versionID="f85c5a46215d9b05898194dbeb6180ea"/>
</file>

<file path=customXml/itemProps1.xml><?xml version="1.0" encoding="utf-8"?>
<ds:datastoreItem xmlns:ds="http://schemas.openxmlformats.org/officeDocument/2006/customXml" ds:itemID="{97847DE1-7447-4BB3-92C7-CFBC2A0F3E66}">
  <ds:schemaRefs>
    <ds:schemaRef ds:uri="http://schemas.microsoft.com/sharepoint/v3/contenttype/forms"/>
  </ds:schemaRefs>
</ds:datastoreItem>
</file>

<file path=customXml/itemProps2.xml><?xml version="1.0" encoding="utf-8"?>
<ds:datastoreItem xmlns:ds="http://schemas.openxmlformats.org/officeDocument/2006/customXml" ds:itemID="{734075AC-1345-4909-B787-42B354AD16B9}">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3A13F986-1ED2-4F4B-A928-C8DC7CFDB850}">
  <ds:schemaRefs>
    <ds:schemaRef ds:uri="http://schemas.microsoft.com/office/2006/metadata/contentType"/>
    <ds:schemaRef ds:uri="http://schemas.microsoft.com/office/2006/metadata/properties/metaAttributes"/>
  </ds:schemaRefs>
</ds:datastoreItem>
</file>

<file path=docProps/app.xml><?xml version="1.0" encoding="utf-8"?>
<Properties xmlns="http://schemas.openxmlformats.org/officeDocument/2006/extended-properties" xmlns:vt="http://schemas.openxmlformats.org/officeDocument/2006/docPropsVTypes">
  <Template/>
  <TotalTime>727</TotalTime>
  <Words>1205</Words>
  <Application>Microsoft Macintosh PowerPoint</Application>
  <PresentationFormat>On-screen Show (4:3)</PresentationFormat>
  <Paragraphs>221</Paragraphs>
  <Slides>43</Slides>
  <Notes>1</Notes>
  <HiddenSlides>0</HiddenSlides>
  <MMClips>1</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Office Theme</vt:lpstr>
      <vt:lpstr>Beyond the Horizon:  Expanding the Literacy Experiences for Disengaged Learners in Grades 4-12</vt:lpstr>
      <vt:lpstr>Slide 2</vt:lpstr>
      <vt:lpstr>THIS SESSION WILL FOCUS ON:</vt:lpstr>
      <vt:lpstr>BEYOND THE NORM</vt:lpstr>
      <vt:lpstr>Structure, Routines, Expectations, Goals Why they’re important?</vt:lpstr>
      <vt:lpstr>Structure &amp; Routines</vt:lpstr>
      <vt:lpstr>Goals &amp; Expectations</vt:lpstr>
      <vt:lpstr>CHOICE &amp; Environment Why they’re important?</vt:lpstr>
      <vt:lpstr>Attitude change?  from then to now</vt:lpstr>
      <vt:lpstr>ALLOW CHOICES on:</vt:lpstr>
      <vt:lpstr>To reach today’s struggling learners,  we need to go…</vt:lpstr>
      <vt:lpstr>Slide 12</vt:lpstr>
      <vt:lpstr>BEYOND THE FIRST DAY  </vt:lpstr>
      <vt:lpstr>Slide 14</vt:lpstr>
      <vt:lpstr>Aesthetic vs. Authentic Caring</vt:lpstr>
      <vt:lpstr>Two things you can use to build Authentic relationships</vt:lpstr>
      <vt:lpstr>Examples of Student Survey  and Social Networking</vt:lpstr>
      <vt:lpstr>Slide 18</vt:lpstr>
      <vt:lpstr>Students on Our Space</vt:lpstr>
      <vt:lpstr>Students on Our Space</vt:lpstr>
      <vt:lpstr>Students on Our Space</vt:lpstr>
      <vt:lpstr>As a Result…</vt:lpstr>
      <vt:lpstr>BEYOND THE TEXT</vt:lpstr>
      <vt:lpstr>Setting the purpose</vt:lpstr>
      <vt:lpstr>Okay teacher, Why am I reading this?</vt:lpstr>
      <vt:lpstr>Self-Selected Texts</vt:lpstr>
      <vt:lpstr>Interest Grabbers…</vt:lpstr>
      <vt:lpstr>BEYOND THE BARRIERS</vt:lpstr>
      <vt:lpstr>Why?</vt:lpstr>
      <vt:lpstr>What Does it Mean to be Culturally Relevant?</vt:lpstr>
      <vt:lpstr>How to Create an Equitable Classroom?</vt:lpstr>
      <vt:lpstr>Culturally Relevant texts</vt:lpstr>
      <vt:lpstr>BEYOND THE FACTS</vt:lpstr>
      <vt:lpstr>Slide 34</vt:lpstr>
      <vt:lpstr>Slide 35</vt:lpstr>
      <vt:lpstr>Slide 36</vt:lpstr>
      <vt:lpstr>Slide 37</vt:lpstr>
      <vt:lpstr>Slide 38</vt:lpstr>
      <vt:lpstr>I didn’t know that…!</vt:lpstr>
      <vt:lpstr>Five Components of Engaging Lessons</vt:lpstr>
      <vt:lpstr>Slide 41</vt:lpstr>
      <vt:lpstr>QUESTIONS?</vt:lpstr>
      <vt:lpstr>References</vt:lpstr>
    </vt:vector>
  </TitlesOfParts>
  <Company>Kannapolis City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KCS</dc:creator>
  <cp:keywords/>
  <dc:description/>
  <cp:lastModifiedBy>meredith.spry</cp:lastModifiedBy>
  <cp:revision>68</cp:revision>
  <dcterms:created xsi:type="dcterms:W3CDTF">2011-02-26T01:46:32Z</dcterms:created>
  <dcterms:modified xsi:type="dcterms:W3CDTF">2011-03-19T19:40:18Z</dcterms:modified>
  <cp:category>2010 education</cp:category>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TC101881359</vt:lpwstr>
  </property>
  <property fmtid="{D5CDD505-2E9C-101B-9397-08002B2CF9AE}" pid="3" name="_MsoHelpTopicId">
    <vt:lpwstr/>
  </property>
</Properties>
</file>